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ink/ink3.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5"/>
  </p:notesMasterIdLst>
  <p:sldIdLst>
    <p:sldId id="256" r:id="rId2"/>
    <p:sldId id="270" r:id="rId3"/>
    <p:sldId id="257" r:id="rId4"/>
    <p:sldId id="272" r:id="rId5"/>
    <p:sldId id="267" r:id="rId6"/>
    <p:sldId id="271" r:id="rId7"/>
    <p:sldId id="268" r:id="rId8"/>
    <p:sldId id="269" r:id="rId9"/>
    <p:sldId id="259" r:id="rId10"/>
    <p:sldId id="266" r:id="rId11"/>
    <p:sldId id="260" r:id="rId12"/>
    <p:sldId id="261" r:id="rId13"/>
    <p:sldId id="273" r:id="rId14"/>
  </p:sldIdLst>
  <p:sldSz cx="9144000" cy="5143500" type="screen16x9"/>
  <p:notesSz cx="6858000" cy="9144000"/>
  <p:defaultTextStyle>
    <a:defPPr>
      <a:defRPr lang="en-US"/>
    </a:defPPr>
    <a:lvl1pPr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1pPr>
    <a:lvl2pPr marL="457200"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2pPr>
    <a:lvl3pPr marL="914400"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3pPr>
    <a:lvl4pPr marL="1371600"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4pPr>
    <a:lvl5pPr marL="1828800"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5pPr>
    <a:lvl6pPr marL="2286000" algn="l" defTabSz="457200" rtl="0" eaLnBrk="1" latinLnBrk="0" hangingPunct="1">
      <a:defRPr kern="1200">
        <a:solidFill>
          <a:schemeClr val="tx1"/>
        </a:solidFill>
        <a:latin typeface="Calibri" charset="0"/>
        <a:ea typeface="ＭＳ Ｐゴシック" charset="0"/>
        <a:cs typeface="ＭＳ Ｐゴシック" charset="0"/>
      </a:defRPr>
    </a:lvl6pPr>
    <a:lvl7pPr marL="2743200" algn="l" defTabSz="457200" rtl="0" eaLnBrk="1" latinLnBrk="0" hangingPunct="1">
      <a:defRPr kern="1200">
        <a:solidFill>
          <a:schemeClr val="tx1"/>
        </a:solidFill>
        <a:latin typeface="Calibri" charset="0"/>
        <a:ea typeface="ＭＳ Ｐゴシック" charset="0"/>
        <a:cs typeface="ＭＳ Ｐゴシック" charset="0"/>
      </a:defRPr>
    </a:lvl7pPr>
    <a:lvl8pPr marL="3200400" algn="l" defTabSz="457200" rtl="0" eaLnBrk="1" latinLnBrk="0" hangingPunct="1">
      <a:defRPr kern="1200">
        <a:solidFill>
          <a:schemeClr val="tx1"/>
        </a:solidFill>
        <a:latin typeface="Calibri" charset="0"/>
        <a:ea typeface="ＭＳ Ｐゴシック" charset="0"/>
        <a:cs typeface="ＭＳ Ｐゴシック" charset="0"/>
      </a:defRPr>
    </a:lvl8pPr>
    <a:lvl9pPr marL="3657600" algn="l" defTabSz="457200" rtl="0" eaLnBrk="1" latinLnBrk="0" hangingPunct="1">
      <a:defRPr kern="1200">
        <a:solidFill>
          <a:schemeClr val="tx1"/>
        </a:solidFill>
        <a:latin typeface="Calibri"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502"/>
    <p:restoredTop sz="95775"/>
  </p:normalViewPr>
  <p:slideViewPr>
    <p:cSldViewPr snapToGrid="0" snapToObjects="1">
      <p:cViewPr varScale="1">
        <p:scale>
          <a:sx n="148" d="100"/>
          <a:sy n="148" d="100"/>
        </p:scale>
        <p:origin x="432" y="184"/>
      </p:cViewPr>
      <p:guideLst>
        <p:guide orient="horz" pos="162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4T08:06:18.627"/>
    </inkml:context>
    <inkml:brush xml:id="br0">
      <inkml:brushProperty name="width" value="0.3" units="cm"/>
      <inkml:brushProperty name="height" value="0.6" units="cm"/>
      <inkml:brushProperty name="color" value="#00FDFF"/>
      <inkml:brushProperty name="tip" value="rectangle"/>
      <inkml:brushProperty name="rasterOp" value="maskPen"/>
    </inkml:brush>
  </inkml:definitions>
  <inkml:trace contextRef="#ctx0" brushRef="#br0">150 1 16383,'38'0'0,"-6"0"0,-25 0 0,3 0 0,11 0 0,-8 0 0,7 0 0,-7 0 0,-56 0 0,37 0 0,-47 0 0,45 0 0,1 0 0,-17 0 0,13 0 0,-13 0 0,10 0 0,5 3 0,-12 4 0,9 1 0,-3 0 0,0-1 0,4 0 0,-5 1 0,1 3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4T08:06:31.563"/>
    </inkml:context>
    <inkml:brush xml:id="br0">
      <inkml:brushProperty name="width" value="0.1" units="cm"/>
      <inkml:brushProperty name="height" value="0.2" units="cm"/>
      <inkml:brushProperty name="color" value="#00FDFF"/>
      <inkml:brushProperty name="tip" value="rectangle"/>
      <inkml:brushProperty name="rasterOp" value="maskPen"/>
    </inkml:brush>
  </inkml:definitions>
  <inkml:trace contextRef="#ctx0" brushRef="#br0">1 0 16383,'15'0'0,"-2"0"0,-6 0 0,1 0 0,-1 0 0,1 0 0,-1 0 0,0 0 0,0 0 0,0 0 0,1 0 0,-1 0 0,1 4 0,-1-4 0,1 7 0,-1-6 0,1 2 0,-4 0 0,2-2 0,-5 6 0,9-3 0,-5 3 0,5-3 0,1 6 0,-3-5 0,3 5 0,-3-2 0,-4-1 0,2 1 0,-2-1 0,0 0 0,-1 0 0,1 0 0,-4 1 0,3-1 0,-3 0 0,0 1 0,4-4 0,-3 3 0,2-3 0,-3 3 0,0 1 0,0-1 0,0 0 0,0 0 0,0 1 0,0-1 0,-3-3 0,-1-1 0,-4-3 0,1 0 0,-1 0 0,1 0 0,-1 0 0,1 0 0,0 0 0,0-3 0,0-1 0,3-3 0,1-1 0,3 1 0,-4 0 0,4-1 0,-4 1 0,4-1 0,0 1 0,-4-5 0,3 3 0,-2-2 0,0 7 0,2-3 0,-6 6 0,22 10 0,-11-2 0,16 9 0,-13-12 0,1 3 0,-1-3 0,0 3 0,-3-3 0,-1-1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14T08:06:48.263"/>
    </inkml:context>
    <inkml:brush xml:id="br0">
      <inkml:brushProperty name="width" value="0.1" units="cm"/>
      <inkml:brushProperty name="height" value="0.2" units="cm"/>
      <inkml:brushProperty name="color" value="#00FDFF"/>
      <inkml:brushProperty name="tip" value="rectangle"/>
      <inkml:brushProperty name="rasterOp" value="maskPen"/>
    </inkml:brush>
  </inkml:definitions>
  <inkml:trace contextRef="#ctx0" brushRef="#br0">1335 306 16383,'0'20'0,"0"-2"0,0-10 0,0-1 0,0 1 0,0-1 0,0 0 0,0 8 0,0-6 0,0 6 0,0-7 0,0-1 0,0 1 0,0-1 0,0 1 0,0 2 0,0 2 0,0-1 0,0 4 0,0-6 0,0 2 0,0-3 0,0-1 0,0 1 0,0-1 0,0 0 0,0 0 0,0 0 0,0 0 0,0 1 0,4 3 0,-3-2 0,2 6 0,-3-6 0,0 3 0,0-5 0,0 1 0,0-1 0,3-3 0,-2 2 0,2 1 0,-3 1 0,0 6 0,0-5 0,0 2 0,0-3 0,0-1 0,0 1 0,0-1 0,0 0 0,0 1 0,0-1 0,0 4 0,0-2 0,0 7 0,0-8 0,0 4 0,0-5 0,0 1 0,0-1 0,0 0 0,0 0 0,0 0 0,0 4 0,-4 7 0,3-1 0,-6 1 0,6-3 0,-6-6 0,6 3 0,-2-5 0,3 1 0,0-1 0,-3-3 0,2 3 0,-6-3 0,7 3 0,-8 5 0,7-4 0,-6 8 0,6-8 0,-3 4 0,1-5 0,2 1 0,-2-1 0,-1 0 0,0 0 0,-3 1 0,2-1 0,-1 1 0,1-1 0,1 1 0,-3-1 0,6 1 0,-5-4 0,2-1 0,-4 0 0,-3 2 0,2 2 0,-2 1 0,-1 0 0,3-1 0,-2 1 0,3 0 0,1-4 0,3 3 0,-3-7 0,3 4 0,-3-4 0,3 3 0,-2 1 0,2 3 0,-4 1 0,-4 3 0,4-2 0,0 2 0,1-3 0,3-1 0,-1 1 0,-1-1 0,2-2 0,-7-2 0,4-3 0,-4 0 0,4 0 0,0 0 0,-1 0 0,24 0 0,-11 0 0,18 0 0,-15 0 0,3 0 0,-3 0 0,3 0 0,-4 0 0,1 0 0,-1 0 0,0 0 0,1 0 0,-1-3 0,1 2 0,-1-3 0,1 4 0,-1 0 0,1 0 0,-1 0 0,1 0 0,-1 0 0,1 0 0,-1 0 0,1 0 0,-1 0 0,1 0 0,-1 0 0,1 0 0,-1 0 0,0 0 0,0 0 0,0 0 0,0 0 0,1 0 0,-4-3 0,-1-4 0,0 0 0,-2-4 0,5 4 0,-5-1 0,6 0 0,-7 1 0,7-1 0,-6 0 0,2 1 0,-3-1 0,0 1 0,-3 3 0,-1 1 0,-4 3 0,-4 0 0,4 0 0,-8 0 0,3 0 0,1 0 0,-4 0 0,7 0 0,-6 0 0,6 0 0,-3 0 0,5 0 0,0 0 0,-1 0 0,1 0 0,-1 4 0,1 0 0,-1 0 0,4 3 0,-3-7 0,3 7 0,-3-3 0,0 3 0,-1 0 0,1 0 0,0-3 0,0 2 0,-1-2 0,-3 4 0,2-3 0,-7 2 0,8-3 0,-4 1 0,4 1 0,1-5 0,-1 3 0,1-4 0,-1 3 0,1-2 0,0 5 0,-5-1 0,3-1 0,-2 3 0,3-3 0,1 0 0,-1 3 0,0-6 0,1 2 0,0-3 0,0 0 0,3 3 0,-3-2 0,3 5 0,-3-2 0,-1 0 0,0 3 0,4-3 0,-3 0 0,3 3 0,-3-6 0,3 5 0,-3-5 0,4 3 0,-4-4 0,-1 3 0,-3 2 0,2-1 0,-7 3 0,4-2 0,-1-1 0,-3 4 0,8-7 0,-4 6 0,5-7 0,0 4 0,0-4 0,0 0 0,0 0 0,-5 0 0,4 0 0,-8 0 0,8 0 0,-8 0 0,7 0 0,-3 0 0,5 0 0,-1 0 0,1 0 0,0 0 0,22-4 0,-10 4 0,18-4 0,-16 1 0,1 2 0,-1-2 0,0 3 0,-3-3 0,2 2 0,-2-6 0,3 7 0,1-4 0,-1 1 0,1-1 0,-1-1 0,1-1 0,-1 5 0,-3-5 0,-17 5 0,5-2 0,-19 3 0,17 0 0,-5 0 0,7 0 0,4-3 0,-3 2 0,3-3 0,-3 4 0,0 0 0,-1 0 0,1 0 0,-1 0 0,0 0 0,1 0 0,-1 0 0,1 0 0,-1 0 0,1 0 0,0 0 0,0 0 0,0 0 0,0 0 0,-1-3 0,-3 2 0,2-6 0,-3 6 0,5-5 0,-1 5 0,0-3 0,1 1 0,-1 2 0,1-2 0,3-1 0,-3 3 0,3-2 0,19 3 0,-11 0 0,22 0 0,-17 0 0,1 0 0,-3 0 0,-20-7 0,1 1 0,-11-2 0,8 1 0,7 6 0,0-5 0,1 5 0,3-6 0,-3 6 0,3-2 0,-4-1 0,0 4 0,1-7 0,-5 6 0,4-6 0,-4 3 0,4 0 0,1-3 0,-1 3 0,1 0 0,0 0 0,3 1 0,-3 3 0,-1-11 0,-1 2 0,-7-8 0,7 5 0,-3-4 0,4 3 0,0 0 0,0 2 0,4 3 0,-3 4 0,6-3 0,-5 6 0,2-2 0,-3 0 0,-1 2 0,1-6 0,0 3 0,-1 0 0,4-2 0,-3 5 0,3-6 0,-3 6 0,3-5 0,-2 5 0,1-5 0,-2 5 0,3-6 0,-3 3 0,3 0 0,-4-3 0,0 3 0,4-4 0,-3 4 0,3-3 0,-3 6 0,3-5 0,1-1 0,3 0 0,0-8 0,0 7 0,0-8 0,0 7 0,3-2 0,-2 3 0,5 1 0,-2 3 0,3 1 0,0 3 0,0 0 0,-3 3 0,-1 4 0,0-2 0,-2 4 0,3-5 0,-4 3 0,0 0 0,0 0 0,0 1 0,0-1 0,0 0 0,0 5 0,0-3 0,0 6 0,3-2 0,-2 3 0,3 1 0,0 0 0,-4-1 0,4 1 0,-4 0 0,0-1 0,0 1 0,0 0 0,0-5 0,0 4 0,0-8 0,0 4 0,0-5 0,0 1 0,0-1 0,0 1 0,0-1 0,0 0 0,0 0 0,0 0 0,0 5 0,0-4 0,0 7 0,0-6 0,0 1 0,-7-25 0,2 6 0,-2-15 0,3 13 0,4 4 0,-3-1 0,2 1 0,-2-1 0,3 1 0,-3-5 0,2 3 0,-3-6 0,4 6 0,0-3 0,0 5 0,0-1 0,0 1 0,0-1 0,0 1 0,0 0 0,0-5 0,0 4 0,0-4 0,0 4 0,0 1 0,0-1 0,0 0 0,0 1 0,0 0 0,-4-1 0,4-3 0,-4-2 0,4-4 0,0 5 0,0 0 0,0 4 0,0 1 0,0-1 0,0 1 0,0-1 0,0 1 0,0-5 0,0 4 0,0-4 0,0 5 0,0-1 0,0 0 0,0 1 0,0-3 0,0-11 0,0 8 0,0-18 0,0 20 0,0-8 0,0 11 0,0 1 0,0-4 0,0-1 0,0-4 0,0 0 0,0 3 0,0-3 0,0 3 0,0 1 0,0 0 0,0 5 0,0 0 0,0-5 0,0-17 0,0 3 0,0-25 0,0 20 0,0-4 0,0 18 0,0 5 0,0 5 0,0-1 0,0 1 0,0-7 0,0-6 0,0 0 0,0-4 0,0 12 0,0 1 0,0 4 0,0-4 0,0-5 0,0 0 0,0 1 0,0 4 0,3 4 0,-2 0 0,6-12 0,-3 8 0,4-12 0,-3 10 0,2 1 0,-7 0 0,4 5 0,-1 2 0,-2-1 0,5 5 0,-2-2 0,0-1 0,3 4 0,-3-7 0,4 6 0,-1-6 0,1 3 0,-1 0 0,1-3 0,-1 6 0,0-2 0,-3-1 0,2 4 0,-2-4 0,4 1 0,-1-1 0,1-1 0,0-1 0,-1 5 0,1-6 0,-1 6 0,1-6 0,-1 6 0,1-2 0,-4 0 0,3 2 0,-3-3 0,3 4 0,0-3 0,1 2 0,-20 8 0,8-1 0,-20 8 0,16-10 0,-7 6 0,7-9 0,-3 9 0,3-9 0,1 6 0,-1-3 0,1 0 0,-1 2 0,1-5 0,-1 6 0,0-6 0,1 5 0,-1-2 0,1 1 0,2 1 0,-1-5 0,5 6 0,-3-4 0,1 4 0,3 0 0,-4 1 0,4-1 0,0 0 0,-3 1 0,2-1 0,-2 0 0,3 0 0,0 0 0,0 0 0,0 3 0,0-1 0,0 1 0,0-34 0,0 10 0,0-27 0,0 16 0,0 8 0,0 2 0,0 8 0,0 0 0,-3 3 0,2-3 0,-2 3 0,3-4 0,0 1 0,0-1 0,0 1 0,0-1 0,0 1 0,-3 2 0,15 5 0,20 5 0,14-1 0,-1 0 0,-4-4 0,-27 0 0,9 0 0,-14 0 0,2 0 0,-3 0 0,-1 0 0,1 0 0,-1 0 0,0 0 0,1 0 0,-1 0 0,0 0 0,0 0 0,0 0 0,0 0 0,0 0 0,0 0 0,1 0 0,-1 0 0,-1 0 0,5 0 0,-3 0 0,2 0 0,-3 0 0,0 0 0,0 0 0,1-7 0,2 5 0,-1-6 0,2 8 0,-7-3 0,3 2 0,-3-2 0,3 3 0,1 0 0,-1 0 0,0-4 0,1 4 0,-1-4 0,1 4 0,-1 0 0,1 0 0,-1 0 0,0 0 0,-3-3 0,2 2 0,-2-2 0,4 3 0,-1 0 0,-3-4 0,3 4 0,-6-7 0,5 7 0,-2-3 0,3 3 0,0 0 0,1 0 0,-1 0 0,4-4 0,-2 3 0,1-2 0,-3 3 0,0 0 0,1 0 0,-1 0 0,0 0 0,1 0 0,0 0 0,-1 0 0,0 0 0,1 0 0,-1 0 0,0 0 0,0 0 0,1 0 0,-1 0 0,1 0 0,-1 0 0,0 0 0,1 0 0,-1 0 0,0 0 0,1 0 0,-1 0 0,1 0 0,-1 0 0,0 0 0,0 0 0,4 0 0,-3 0 0,3 0 0,-4 0 0,0 0 0,7 0 0,-5 0 0,5 0 0,-10 3 0,2-2 0,-5 5 0,3-3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EB7683C-9F7A-7145-8000-0851002A1F94}" type="datetimeFigureOut">
              <a:rPr lang="en-US" smtClean="0"/>
              <a:t>10/14/21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6220F65-67CF-9941-A22D-F6395BB607AE}" type="slidenum">
              <a:rPr lang="en-US" smtClean="0"/>
              <a:t>‹#›</a:t>
            </a:fld>
            <a:endParaRPr lang="en-US"/>
          </a:p>
        </p:txBody>
      </p:sp>
    </p:spTree>
    <p:extLst>
      <p:ext uri="{BB962C8B-B14F-4D97-AF65-F5344CB8AC3E}">
        <p14:creationId xmlns:p14="http://schemas.microsoft.com/office/powerpoint/2010/main" val="1987449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a:t>Click to edit Master title style</a:t>
            </a:r>
            <a:endParaRPr lang="en-US" dirty="0"/>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lvl1pPr>
          </a:lstStyle>
          <a:p>
            <a:pPr>
              <a:defRPr/>
            </a:pPr>
            <a:fld id="{8AE8D4FC-AF1B-EC48-B2DE-5B054DB033B8}" type="datetime1">
              <a:rPr lang="en-US" smtClean="0"/>
              <a:t>10/14/21</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1E82176-A547-F94B-AC51-D6E9C882CB88}" type="slidenum">
              <a:rPr lang="en-US"/>
              <a:pPr>
                <a:defRPr/>
              </a:pPr>
              <a:t>‹#›</a:t>
            </a:fld>
            <a:endParaRPr lang="en-US"/>
          </a:p>
        </p:txBody>
      </p:sp>
    </p:spTree>
    <p:extLst>
      <p:ext uri="{BB962C8B-B14F-4D97-AF65-F5344CB8AC3E}">
        <p14:creationId xmlns:p14="http://schemas.microsoft.com/office/powerpoint/2010/main" val="7884443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2E6EB0D8-8EB5-E243-881E-923F6A927E71}" type="datetime1">
              <a:rPr lang="en-US" smtClean="0"/>
              <a:t>10/14/21</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FB9610A8-B29A-B34A-A0B5-3DF26A2EB850}" type="slidenum">
              <a:rPr lang="en-US"/>
              <a:pPr>
                <a:defRPr/>
              </a:pPr>
              <a:t>‹#›</a:t>
            </a:fld>
            <a:endParaRPr lang="en-US"/>
          </a:p>
        </p:txBody>
      </p:sp>
    </p:spTree>
    <p:extLst>
      <p:ext uri="{BB962C8B-B14F-4D97-AF65-F5344CB8AC3E}">
        <p14:creationId xmlns:p14="http://schemas.microsoft.com/office/powerpoint/2010/main" val="21546962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80"/>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80"/>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D8EDE562-E257-6F44-B9DE-D96CC25EDB41}" type="datetime1">
              <a:rPr lang="en-US" smtClean="0"/>
              <a:t>10/14/21</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E12D0221-73D0-6245-9CCD-73A1D8FCB5E4}" type="slidenum">
              <a:rPr lang="en-US"/>
              <a:pPr>
                <a:defRPr/>
              </a:pPr>
              <a:t>‹#›</a:t>
            </a:fld>
            <a:endParaRPr lang="en-US"/>
          </a:p>
        </p:txBody>
      </p:sp>
    </p:spTree>
    <p:extLst>
      <p:ext uri="{BB962C8B-B14F-4D97-AF65-F5344CB8AC3E}">
        <p14:creationId xmlns:p14="http://schemas.microsoft.com/office/powerpoint/2010/main" val="8265100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pPr>
              <a:defRPr/>
            </a:pPr>
            <a:fld id="{427CE6DE-D60E-E149-981C-6CA84F0A27AD}" type="datetime1">
              <a:rPr lang="en-US" smtClean="0"/>
              <a:t>10/14/21</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3FF2C605-4958-CF43-AA48-80339EFDB0AF}" type="slidenum">
              <a:rPr lang="en-US"/>
              <a:pPr>
                <a:defRPr/>
              </a:pPr>
              <a:t>‹#›</a:t>
            </a:fld>
            <a:endParaRPr lang="en-US"/>
          </a:p>
        </p:txBody>
      </p:sp>
    </p:spTree>
    <p:extLst>
      <p:ext uri="{BB962C8B-B14F-4D97-AF65-F5344CB8AC3E}">
        <p14:creationId xmlns:p14="http://schemas.microsoft.com/office/powerpoint/2010/main" val="4257547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035563"/>
            <a:ext cx="7772400" cy="1021556"/>
          </a:xfrm>
        </p:spPr>
        <p:txBody>
          <a:bodyPr anchor="t"/>
          <a:lstStyle>
            <a:lvl1pPr algn="l">
              <a:defRPr sz="4000" b="1" cap="all"/>
            </a:lvl1pPr>
          </a:lstStyle>
          <a:p>
            <a:r>
              <a:rPr lang="en-US"/>
              <a:t>Click to edit Master title style</a:t>
            </a:r>
            <a:endParaRPr lang="en-US" dirty="0"/>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a:defRPr/>
            </a:pPr>
            <a:fld id="{B2AAA67E-F4E3-5C4A-ADF9-527A3DD8A939}" type="datetime1">
              <a:rPr lang="en-US" smtClean="0"/>
              <a:t>10/14/21</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DA6BD0F-ABBC-C14D-BC96-77BE126A748B}" type="slidenum">
              <a:rPr lang="en-US"/>
              <a:pPr>
                <a:defRPr/>
              </a:pPr>
              <a:t>‹#›</a:t>
            </a:fld>
            <a:endParaRPr lang="en-US"/>
          </a:p>
        </p:txBody>
      </p:sp>
    </p:spTree>
    <p:extLst>
      <p:ext uri="{BB962C8B-B14F-4D97-AF65-F5344CB8AC3E}">
        <p14:creationId xmlns:p14="http://schemas.microsoft.com/office/powerpoint/2010/main" val="39448860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476377"/>
            <a:ext cx="4038600" cy="311824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8200" y="1476377"/>
            <a:ext cx="4038600" cy="311824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3"/>
          <p:cNvSpPr>
            <a:spLocks noGrp="1"/>
          </p:cNvSpPr>
          <p:nvPr>
            <p:ph type="dt" sz="half" idx="10"/>
          </p:nvPr>
        </p:nvSpPr>
        <p:spPr/>
        <p:txBody>
          <a:bodyPr/>
          <a:lstStyle>
            <a:lvl1pPr>
              <a:defRPr/>
            </a:lvl1pPr>
          </a:lstStyle>
          <a:p>
            <a:pPr>
              <a:defRPr/>
            </a:pPr>
            <a:fld id="{599D1BF4-F6AC-8540-AB9E-8C54A9876DE3}" type="datetime1">
              <a:rPr lang="en-US" smtClean="0"/>
              <a:t>10/14/21</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EC35E9FC-F6D5-0349-BBED-EA7D7A9BC49B}" type="slidenum">
              <a:rPr lang="en-US"/>
              <a:pPr>
                <a:defRPr/>
              </a:pPr>
              <a:t>‹#›</a:t>
            </a:fld>
            <a:endParaRPr lang="en-US"/>
          </a:p>
        </p:txBody>
      </p:sp>
    </p:spTree>
    <p:extLst>
      <p:ext uri="{BB962C8B-B14F-4D97-AF65-F5344CB8AC3E}">
        <p14:creationId xmlns:p14="http://schemas.microsoft.com/office/powerpoint/2010/main" val="17852655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3" y="650504"/>
            <a:ext cx="8229600" cy="801290"/>
          </a:xfrm>
        </p:spPr>
        <p:txBody>
          <a:bodyPr/>
          <a:lstStyle>
            <a:lvl1pPr>
              <a:defRPr/>
            </a:lvl1pPr>
          </a:lstStyle>
          <a:p>
            <a:r>
              <a:rPr lang="en-US"/>
              <a:t>Click to edit Master title style</a:t>
            </a:r>
            <a:endParaRPr lang="en-US" dirty="0"/>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45028"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lvl1pPr>
              <a:defRPr/>
            </a:lvl1pPr>
          </a:lstStyle>
          <a:p>
            <a:pPr>
              <a:defRPr/>
            </a:pPr>
            <a:fld id="{F71A2B72-CB02-EC4A-92F2-467185E0B452}" type="datetime1">
              <a:rPr lang="en-US" smtClean="0"/>
              <a:t>10/14/21</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BB5B94E0-5E06-6D42-A41D-50D581B40900}" type="slidenum">
              <a:rPr lang="en-US"/>
              <a:pPr>
                <a:defRPr/>
              </a:pPr>
              <a:t>‹#›</a:t>
            </a:fld>
            <a:endParaRPr lang="en-US"/>
          </a:p>
        </p:txBody>
      </p:sp>
    </p:spTree>
    <p:extLst>
      <p:ext uri="{BB962C8B-B14F-4D97-AF65-F5344CB8AC3E}">
        <p14:creationId xmlns:p14="http://schemas.microsoft.com/office/powerpoint/2010/main" val="7603941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fld id="{7B12CD35-48A9-9743-99C1-B2F4376204CE}" type="datetime1">
              <a:rPr lang="en-US" smtClean="0"/>
              <a:t>10/14/21</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C2AB7D4D-4E81-5B40-91F6-CF14C25F8623}" type="slidenum">
              <a:rPr lang="en-US"/>
              <a:pPr>
                <a:defRPr/>
              </a:pPr>
              <a:t>‹#›</a:t>
            </a:fld>
            <a:endParaRPr lang="en-US"/>
          </a:p>
        </p:txBody>
      </p:sp>
    </p:spTree>
    <p:extLst>
      <p:ext uri="{BB962C8B-B14F-4D97-AF65-F5344CB8AC3E}">
        <p14:creationId xmlns:p14="http://schemas.microsoft.com/office/powerpoint/2010/main" val="8762860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FFDF3684-8616-4A45-BD52-C39EB30E27F5}" type="datetime1">
              <a:rPr lang="en-US" smtClean="0"/>
              <a:t>10/14/21</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B35B2FA7-4FDB-5643-811E-7991DEE50B01}" type="slidenum">
              <a:rPr lang="en-US"/>
              <a:pPr>
                <a:defRPr/>
              </a:pPr>
              <a:t>‹#›</a:t>
            </a:fld>
            <a:endParaRPr lang="en-US"/>
          </a:p>
        </p:txBody>
      </p:sp>
    </p:spTree>
    <p:extLst>
      <p:ext uri="{BB962C8B-B14F-4D97-AF65-F5344CB8AC3E}">
        <p14:creationId xmlns:p14="http://schemas.microsoft.com/office/powerpoint/2010/main" val="27793071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3" y="204787"/>
            <a:ext cx="3008313" cy="87153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9"/>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3" y="1076327"/>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E9EB8943-7846-5E47-AF9D-BAEB4DD0815E}" type="datetime1">
              <a:rPr lang="en-US" smtClean="0"/>
              <a:t>10/14/21</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91DD8B14-AE1E-054C-8668-93D0F0400A18}" type="slidenum">
              <a:rPr lang="en-US"/>
              <a:pPr>
                <a:defRPr/>
              </a:pPr>
              <a:t>‹#›</a:t>
            </a:fld>
            <a:endParaRPr lang="en-US"/>
          </a:p>
        </p:txBody>
      </p:sp>
    </p:spTree>
    <p:extLst>
      <p:ext uri="{BB962C8B-B14F-4D97-AF65-F5344CB8AC3E}">
        <p14:creationId xmlns:p14="http://schemas.microsoft.com/office/powerpoint/2010/main" val="40594024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1"/>
            <a:ext cx="5486400" cy="425054"/>
          </a:xfrm>
        </p:spPr>
        <p:txBody>
          <a:bodyPr anchor="b"/>
          <a:lstStyle>
            <a:lvl1pPr algn="l">
              <a:defRPr sz="2000" b="1"/>
            </a:lvl1pPr>
          </a:lstStyle>
          <a:p>
            <a:r>
              <a:rPr lang="en-US"/>
              <a:t>Click to edit Master title style</a:t>
            </a:r>
            <a:endParaRPr lang="en-US" dirty="0"/>
          </a:p>
        </p:txBody>
      </p:sp>
      <p:sp>
        <p:nvSpPr>
          <p:cNvPr id="3" name="Picture Placeholder 2"/>
          <p:cNvSpPr>
            <a:spLocks noGrp="1"/>
          </p:cNvSpPr>
          <p:nvPr>
            <p:ph type="pic" idx="1"/>
          </p:nvPr>
        </p:nvSpPr>
        <p:spPr>
          <a:xfrm>
            <a:off x="1792288" y="459581"/>
            <a:ext cx="5486400" cy="30861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en-US" noProof="0" dirty="0"/>
          </a:p>
        </p:txBody>
      </p:sp>
      <p:sp>
        <p:nvSpPr>
          <p:cNvPr id="4" name="Text Placeholder 3"/>
          <p:cNvSpPr>
            <a:spLocks noGrp="1"/>
          </p:cNvSpPr>
          <p:nvPr>
            <p:ph type="body" sz="half" idx="2"/>
          </p:nvPr>
        </p:nvSpPr>
        <p:spPr>
          <a:xfrm>
            <a:off x="1792288" y="4025504"/>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21E4F9D9-B121-5C43-B684-84CFF8579F70}" type="datetime1">
              <a:rPr lang="en-US" smtClean="0"/>
              <a:t>10/14/21</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8FEF0004-A563-C64B-9FAD-6198662E1BD1}" type="slidenum">
              <a:rPr lang="en-US"/>
              <a:pPr>
                <a:defRPr/>
              </a:pPr>
              <a:t>‹#›</a:t>
            </a:fld>
            <a:endParaRPr lang="en-US"/>
          </a:p>
        </p:txBody>
      </p:sp>
    </p:spTree>
    <p:extLst>
      <p:ext uri="{BB962C8B-B14F-4D97-AF65-F5344CB8AC3E}">
        <p14:creationId xmlns:p14="http://schemas.microsoft.com/office/powerpoint/2010/main" val="12149092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675085"/>
            <a:ext cx="8229600" cy="80129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dirty="0"/>
              <a:t>Headline Line One</a:t>
            </a:r>
            <a:br>
              <a:rPr lang="en-US" dirty="0"/>
            </a:br>
            <a:r>
              <a:rPr lang="en-US" dirty="0"/>
              <a:t>Headline Line Two</a:t>
            </a:r>
          </a:p>
        </p:txBody>
      </p:sp>
      <p:sp>
        <p:nvSpPr>
          <p:cNvPr id="1027" name="Text Placeholder 2"/>
          <p:cNvSpPr>
            <a:spLocks noGrp="1"/>
          </p:cNvSpPr>
          <p:nvPr>
            <p:ph type="body" idx="1"/>
          </p:nvPr>
        </p:nvSpPr>
        <p:spPr bwMode="auto">
          <a:xfrm>
            <a:off x="457200" y="2266950"/>
            <a:ext cx="8229600" cy="232767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57200" y="4767264"/>
            <a:ext cx="2133600" cy="273844"/>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Arial" panose="020B0604020202020204" pitchFamily="34" charset="0"/>
                <a:ea typeface="+mn-ea"/>
                <a:cs typeface="Arial" panose="020B0604020202020204" pitchFamily="34" charset="0"/>
              </a:defRPr>
            </a:lvl1pPr>
          </a:lstStyle>
          <a:p>
            <a:pPr>
              <a:defRPr/>
            </a:pPr>
            <a:fld id="{ECFEC6AC-A83F-BA4E-A0C4-B86EF1130B12}" type="datetime1">
              <a:rPr lang="en-US" smtClean="0"/>
              <a:t>10/14/21</a:t>
            </a:fld>
            <a:endParaRPr lang="en-US" dirty="0"/>
          </a:p>
        </p:txBody>
      </p:sp>
      <p:sp>
        <p:nvSpPr>
          <p:cNvPr id="5" name="Footer Placeholder 4"/>
          <p:cNvSpPr>
            <a:spLocks noGrp="1"/>
          </p:cNvSpPr>
          <p:nvPr>
            <p:ph type="ftr" sz="quarter" idx="3"/>
          </p:nvPr>
        </p:nvSpPr>
        <p:spPr>
          <a:xfrm>
            <a:off x="3124200" y="4767264"/>
            <a:ext cx="2895600" cy="273844"/>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Arial" panose="020B0604020202020204" pitchFamily="34" charset="0"/>
                <a:ea typeface="+mn-ea"/>
                <a:cs typeface="Arial" panose="020B0604020202020204" pitchFamily="34" charset="0"/>
              </a:defRPr>
            </a:lvl1pPr>
          </a:lstStyle>
          <a:p>
            <a:pPr>
              <a:defRPr/>
            </a:pPr>
            <a:endParaRPr lang="en-US" dirty="0"/>
          </a:p>
        </p:txBody>
      </p:sp>
      <p:sp>
        <p:nvSpPr>
          <p:cNvPr id="6" name="Slide Number Placeholder 5"/>
          <p:cNvSpPr>
            <a:spLocks noGrp="1"/>
          </p:cNvSpPr>
          <p:nvPr>
            <p:ph type="sldNum" sz="quarter" idx="4"/>
          </p:nvPr>
        </p:nvSpPr>
        <p:spPr>
          <a:xfrm>
            <a:off x="6553200" y="4767264"/>
            <a:ext cx="2133600" cy="273844"/>
          </a:xfrm>
          <a:prstGeom prst="rect">
            <a:avLst/>
          </a:prstGeom>
        </p:spPr>
        <p:txBody>
          <a:bodyPr vert="horz" lIns="91440" tIns="45720" rIns="91440" bIns="45720" rtlCol="0" anchor="ctr"/>
          <a:lstStyle>
            <a:lvl1pPr algn="r" fontAlgn="auto">
              <a:spcBef>
                <a:spcPts val="0"/>
              </a:spcBef>
              <a:spcAft>
                <a:spcPts val="0"/>
              </a:spcAft>
              <a:defRPr sz="1200" smtClean="0">
                <a:solidFill>
                  <a:schemeClr val="tx1">
                    <a:tint val="75000"/>
                  </a:schemeClr>
                </a:solidFill>
                <a:latin typeface="+mn-lt"/>
                <a:ea typeface="+mn-ea"/>
                <a:cs typeface="+mn-cs"/>
              </a:defRPr>
            </a:lvl1pPr>
          </a:lstStyle>
          <a:p>
            <a:pPr>
              <a:defRPr/>
            </a:pPr>
            <a:fld id="{0EF7D53D-272A-624E-BE3D-99D13E2B4193}" type="slidenum">
              <a:rPr lang="en-US"/>
              <a:pPr>
                <a:defRPr/>
              </a:pPr>
              <a:t>‹#›</a:t>
            </a:fld>
            <a:endParaRPr lang="en-US" dirty="0"/>
          </a:p>
        </p:txBody>
      </p:sp>
      <p:pic>
        <p:nvPicPr>
          <p:cNvPr id="8" name="Picture 7"/>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1" y="0"/>
            <a:ext cx="9152194" cy="457200"/>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p:txStyles>
    <p:titleStyle>
      <a:lvl1pPr algn="ctr" defTabSz="457200" rtl="0" eaLnBrk="1" fontAlgn="base" hangingPunct="1">
        <a:spcBef>
          <a:spcPct val="0"/>
        </a:spcBef>
        <a:spcAft>
          <a:spcPct val="0"/>
        </a:spcAft>
        <a:defRPr sz="3200" b="1" kern="1200">
          <a:solidFill>
            <a:schemeClr val="tx1"/>
          </a:solidFill>
          <a:latin typeface="Arial"/>
          <a:ea typeface="ＭＳ Ｐゴシック" charset="0"/>
          <a:cs typeface="Arial"/>
        </a:defRPr>
      </a:lvl1pPr>
      <a:lvl2pPr algn="ctr" defTabSz="457200" rtl="0" eaLnBrk="1" fontAlgn="base" hangingPunct="1">
        <a:spcBef>
          <a:spcPct val="0"/>
        </a:spcBef>
        <a:spcAft>
          <a:spcPct val="0"/>
        </a:spcAft>
        <a:defRPr sz="3200" b="1">
          <a:solidFill>
            <a:schemeClr val="tx1"/>
          </a:solidFill>
          <a:latin typeface="Arial" charset="0"/>
          <a:ea typeface="ＭＳ Ｐゴシック" charset="0"/>
        </a:defRPr>
      </a:lvl2pPr>
      <a:lvl3pPr algn="ctr" defTabSz="457200" rtl="0" eaLnBrk="1" fontAlgn="base" hangingPunct="1">
        <a:spcBef>
          <a:spcPct val="0"/>
        </a:spcBef>
        <a:spcAft>
          <a:spcPct val="0"/>
        </a:spcAft>
        <a:defRPr sz="3200" b="1">
          <a:solidFill>
            <a:schemeClr val="tx1"/>
          </a:solidFill>
          <a:latin typeface="Arial" charset="0"/>
          <a:ea typeface="ＭＳ Ｐゴシック" charset="0"/>
        </a:defRPr>
      </a:lvl3pPr>
      <a:lvl4pPr algn="ctr" defTabSz="457200" rtl="0" eaLnBrk="1" fontAlgn="base" hangingPunct="1">
        <a:spcBef>
          <a:spcPct val="0"/>
        </a:spcBef>
        <a:spcAft>
          <a:spcPct val="0"/>
        </a:spcAft>
        <a:defRPr sz="3200" b="1">
          <a:solidFill>
            <a:schemeClr val="tx1"/>
          </a:solidFill>
          <a:latin typeface="Arial" charset="0"/>
          <a:ea typeface="ＭＳ Ｐゴシック" charset="0"/>
        </a:defRPr>
      </a:lvl4pPr>
      <a:lvl5pPr algn="ctr" defTabSz="457200" rtl="0" eaLnBrk="1" fontAlgn="base" hangingPunct="1">
        <a:spcBef>
          <a:spcPct val="0"/>
        </a:spcBef>
        <a:spcAft>
          <a:spcPct val="0"/>
        </a:spcAft>
        <a:defRPr sz="3200" b="1">
          <a:solidFill>
            <a:schemeClr val="tx1"/>
          </a:solidFill>
          <a:latin typeface="Arial" charset="0"/>
          <a:ea typeface="ＭＳ Ｐゴシック" charset="0"/>
        </a:defRPr>
      </a:lvl5pPr>
      <a:lvl6pPr marL="457200" algn="ctr" defTabSz="457200" rtl="0" eaLnBrk="1" fontAlgn="base" hangingPunct="1">
        <a:spcBef>
          <a:spcPct val="0"/>
        </a:spcBef>
        <a:spcAft>
          <a:spcPct val="0"/>
        </a:spcAft>
        <a:defRPr sz="3200" b="1">
          <a:solidFill>
            <a:schemeClr val="tx1"/>
          </a:solidFill>
          <a:latin typeface="Arial" charset="0"/>
          <a:ea typeface="ＭＳ Ｐゴシック" charset="0"/>
        </a:defRPr>
      </a:lvl6pPr>
      <a:lvl7pPr marL="914400" algn="ctr" defTabSz="457200" rtl="0" eaLnBrk="1" fontAlgn="base" hangingPunct="1">
        <a:spcBef>
          <a:spcPct val="0"/>
        </a:spcBef>
        <a:spcAft>
          <a:spcPct val="0"/>
        </a:spcAft>
        <a:defRPr sz="3200" b="1">
          <a:solidFill>
            <a:schemeClr val="tx1"/>
          </a:solidFill>
          <a:latin typeface="Arial" charset="0"/>
          <a:ea typeface="ＭＳ Ｐゴシック" charset="0"/>
        </a:defRPr>
      </a:lvl7pPr>
      <a:lvl8pPr marL="1371600" algn="ctr" defTabSz="457200" rtl="0" eaLnBrk="1" fontAlgn="base" hangingPunct="1">
        <a:spcBef>
          <a:spcPct val="0"/>
        </a:spcBef>
        <a:spcAft>
          <a:spcPct val="0"/>
        </a:spcAft>
        <a:defRPr sz="3200" b="1">
          <a:solidFill>
            <a:schemeClr val="tx1"/>
          </a:solidFill>
          <a:latin typeface="Arial" charset="0"/>
          <a:ea typeface="ＭＳ Ｐゴシック" charset="0"/>
        </a:defRPr>
      </a:lvl8pPr>
      <a:lvl9pPr marL="1828800" algn="ctr" defTabSz="457200" rtl="0" eaLnBrk="1" fontAlgn="base" hangingPunct="1">
        <a:spcBef>
          <a:spcPct val="0"/>
        </a:spcBef>
        <a:spcAft>
          <a:spcPct val="0"/>
        </a:spcAft>
        <a:defRPr sz="3200" b="1">
          <a:solidFill>
            <a:schemeClr val="tx1"/>
          </a:solidFill>
          <a:latin typeface="Arial" charset="0"/>
          <a:ea typeface="ＭＳ Ｐゴシック" charset="0"/>
        </a:defRPr>
      </a:lvl9pPr>
    </p:titleStyle>
    <p:bodyStyle>
      <a:lvl1pPr marL="342900" indent="-342900" algn="l" defTabSz="457200" rtl="0" eaLnBrk="1" fontAlgn="base" hangingPunct="1">
        <a:spcBef>
          <a:spcPct val="20000"/>
        </a:spcBef>
        <a:spcAft>
          <a:spcPct val="0"/>
        </a:spcAft>
        <a:buFont typeface="Arial" charset="0"/>
        <a:buChar char="•"/>
        <a:defRPr sz="2400" kern="1200">
          <a:solidFill>
            <a:schemeClr val="tx1"/>
          </a:solidFill>
          <a:latin typeface="Arial"/>
          <a:ea typeface="ＭＳ Ｐゴシック" charset="0"/>
          <a:cs typeface="Arial"/>
        </a:defRPr>
      </a:lvl1pPr>
      <a:lvl2pPr marL="742950" indent="-285750" algn="l" defTabSz="457200" rtl="0" eaLnBrk="1" fontAlgn="base" hangingPunct="1">
        <a:spcBef>
          <a:spcPct val="20000"/>
        </a:spcBef>
        <a:spcAft>
          <a:spcPct val="0"/>
        </a:spcAft>
        <a:buFont typeface="Arial" charset="0"/>
        <a:buChar char="–"/>
        <a:defRPr sz="2400" kern="1200">
          <a:solidFill>
            <a:schemeClr val="tx1"/>
          </a:solidFill>
          <a:latin typeface="Arial"/>
          <a:ea typeface="ＭＳ Ｐゴシック" charset="0"/>
          <a:cs typeface="Arial"/>
        </a:defRPr>
      </a:lvl2pPr>
      <a:lvl3pPr marL="1143000" indent="-228600" algn="l" defTabSz="457200" rtl="0" eaLnBrk="1" fontAlgn="base" hangingPunct="1">
        <a:spcBef>
          <a:spcPct val="20000"/>
        </a:spcBef>
        <a:spcAft>
          <a:spcPct val="0"/>
        </a:spcAft>
        <a:buFont typeface="Arial" charset="0"/>
        <a:buChar char="•"/>
        <a:defRPr kern="1200">
          <a:solidFill>
            <a:schemeClr val="tx1"/>
          </a:solidFill>
          <a:latin typeface="Arial"/>
          <a:ea typeface="ＭＳ Ｐゴシック" charset="0"/>
          <a:cs typeface="Arial"/>
        </a:defRPr>
      </a:lvl3pPr>
      <a:lvl4pPr marL="1600200" indent="-228600" algn="l" defTabSz="457200" rtl="0" eaLnBrk="1" fontAlgn="base" hangingPunct="1">
        <a:spcBef>
          <a:spcPct val="20000"/>
        </a:spcBef>
        <a:spcAft>
          <a:spcPct val="0"/>
        </a:spcAft>
        <a:buFont typeface="Arial" charset="0"/>
        <a:buChar char="–"/>
        <a:defRPr sz="1400" kern="1200">
          <a:solidFill>
            <a:schemeClr val="tx1"/>
          </a:solidFill>
          <a:latin typeface="Arial"/>
          <a:ea typeface="ＭＳ Ｐゴシック" charset="0"/>
          <a:cs typeface="Arial"/>
        </a:defRPr>
      </a:lvl4pPr>
      <a:lvl5pPr marL="2057400" indent="-228600" algn="l" defTabSz="457200" rtl="0" eaLnBrk="1" fontAlgn="base" hangingPunct="1">
        <a:spcBef>
          <a:spcPct val="20000"/>
        </a:spcBef>
        <a:spcAft>
          <a:spcPct val="0"/>
        </a:spcAft>
        <a:buFont typeface="Arial" charset="0"/>
        <a:buChar char="»"/>
        <a:defRPr sz="1000" kern="1200">
          <a:solidFill>
            <a:schemeClr val="tx1"/>
          </a:solidFill>
          <a:latin typeface="Arial"/>
          <a:ea typeface="ＭＳ Ｐゴシック" charset="0"/>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6.png"/><Relationship Id="rId7" Type="http://schemas.openxmlformats.org/officeDocument/2006/relationships/customXml" Target="../ink/ink2.xm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customXml" Target="../ink/ink1.xml"/><Relationship Id="rId10" Type="http://schemas.openxmlformats.org/officeDocument/2006/relationships/image" Target="../media/image10.png"/><Relationship Id="rId4" Type="http://schemas.openxmlformats.org/officeDocument/2006/relationships/image" Target="../media/image7.png"/><Relationship Id="rId9" Type="http://schemas.openxmlformats.org/officeDocument/2006/relationships/customXml" Target="../ink/ink3.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 name="Title 1"/>
          <p:cNvSpPr>
            <a:spLocks noGrp="1"/>
          </p:cNvSpPr>
          <p:nvPr>
            <p:ph type="ctrTitle"/>
          </p:nvPr>
        </p:nvSpPr>
        <p:spPr>
          <a:xfrm>
            <a:off x="685800" y="1197225"/>
            <a:ext cx="7772400" cy="1102519"/>
          </a:xfrm>
        </p:spPr>
        <p:txBody>
          <a:bodyPr/>
          <a:lstStyle/>
          <a:p>
            <a:r>
              <a:rPr lang="en-US" dirty="0">
                <a:solidFill>
                  <a:srgbClr val="C00000"/>
                </a:solidFill>
                <a:latin typeface="+mj-lt"/>
                <a:ea typeface="Cambria" panose="02040503050406030204" pitchFamily="18" charset="0"/>
              </a:rPr>
              <a:t>Advanced geometries in metallic fuel</a:t>
            </a:r>
            <a:endParaRPr lang="en-US" dirty="0">
              <a:solidFill>
                <a:srgbClr val="C00000"/>
              </a:solidFill>
              <a:latin typeface="+mj-lt"/>
            </a:endParaRPr>
          </a:p>
        </p:txBody>
      </p:sp>
      <p:sp>
        <p:nvSpPr>
          <p:cNvPr id="3" name="Subtitle 2"/>
          <p:cNvSpPr>
            <a:spLocks noGrp="1"/>
          </p:cNvSpPr>
          <p:nvPr>
            <p:ph type="subTitle" idx="1"/>
          </p:nvPr>
        </p:nvSpPr>
        <p:spPr/>
        <p:txBody>
          <a:bodyPr rtlCol="0">
            <a:normAutofit/>
          </a:bodyPr>
          <a:lstStyle/>
          <a:p>
            <a:r>
              <a:rPr lang="en-US" sz="1600" b="1" dirty="0">
                <a:solidFill>
                  <a:schemeClr val="tx1"/>
                </a:solidFill>
                <a:latin typeface="+mn-lt"/>
              </a:rPr>
              <a:t>Khadija Mahbuba</a:t>
            </a:r>
          </a:p>
          <a:p>
            <a:r>
              <a:rPr lang="en-US" sz="1600" dirty="0">
                <a:solidFill>
                  <a:schemeClr val="tx1"/>
                </a:solidFill>
                <a:latin typeface="+mn-lt"/>
              </a:rPr>
              <a:t>Graduate Student</a:t>
            </a:r>
          </a:p>
          <a:p>
            <a:r>
              <a:rPr lang="en-US" sz="1600" dirty="0">
                <a:solidFill>
                  <a:schemeClr val="tx1"/>
                </a:solidFill>
                <a:latin typeface="+mn-lt"/>
              </a:rPr>
              <a:t>Department of Nuclear Engineering</a:t>
            </a:r>
          </a:p>
          <a:p>
            <a:r>
              <a:rPr lang="en-US" sz="1600" dirty="0">
                <a:solidFill>
                  <a:schemeClr val="tx1"/>
                </a:solidFill>
                <a:latin typeface="+mn-lt"/>
              </a:rPr>
              <a:t>North Carolina State University</a:t>
            </a:r>
          </a:p>
          <a:p>
            <a:pPr fontAlgn="auto">
              <a:spcAft>
                <a:spcPts val="0"/>
              </a:spcAft>
              <a:buFont typeface="Arial"/>
              <a:buNone/>
              <a:defRPr/>
            </a:pPr>
            <a:endParaRPr lang="en-US" dirty="0">
              <a:solidFill>
                <a:schemeClr val="tx1"/>
              </a:solidFill>
              <a:ea typeface="+mn-ea"/>
            </a:endParaRPr>
          </a:p>
        </p:txBody>
      </p:sp>
      <p:sp>
        <p:nvSpPr>
          <p:cNvPr id="2" name="Date Placeholder 1">
            <a:extLst>
              <a:ext uri="{FF2B5EF4-FFF2-40B4-BE49-F238E27FC236}">
                <a16:creationId xmlns:a16="http://schemas.microsoft.com/office/drawing/2014/main" id="{83EBF9AA-3939-9544-8930-D307D94090D5}"/>
              </a:ext>
            </a:extLst>
          </p:cNvPr>
          <p:cNvSpPr>
            <a:spLocks noGrp="1"/>
          </p:cNvSpPr>
          <p:nvPr>
            <p:ph type="dt" sz="half" idx="10"/>
          </p:nvPr>
        </p:nvSpPr>
        <p:spPr/>
        <p:txBody>
          <a:bodyPr/>
          <a:lstStyle/>
          <a:p>
            <a:pPr>
              <a:defRPr/>
            </a:pPr>
            <a:fld id="{A8FC9F9C-9B42-E045-9F95-9CA25C4BA870}" type="datetime1">
              <a:rPr lang="en-US" smtClean="0"/>
              <a:t>10/14/21</a:t>
            </a:fld>
            <a:endParaRPr lang="en-US"/>
          </a:p>
        </p:txBody>
      </p:sp>
      <p:sp>
        <p:nvSpPr>
          <p:cNvPr id="7" name="Slide Number Placeholder 6">
            <a:extLst>
              <a:ext uri="{FF2B5EF4-FFF2-40B4-BE49-F238E27FC236}">
                <a16:creationId xmlns:a16="http://schemas.microsoft.com/office/drawing/2014/main" id="{3CB2B95B-1F65-524E-8A22-12D9C1E52CEB}"/>
              </a:ext>
            </a:extLst>
          </p:cNvPr>
          <p:cNvSpPr>
            <a:spLocks noGrp="1"/>
          </p:cNvSpPr>
          <p:nvPr>
            <p:ph type="sldNum" sz="quarter" idx="12"/>
          </p:nvPr>
        </p:nvSpPr>
        <p:spPr/>
        <p:txBody>
          <a:bodyPr/>
          <a:lstStyle/>
          <a:p>
            <a:pPr>
              <a:defRPr/>
            </a:pPr>
            <a:fld id="{01E82176-A547-F94B-AC51-D6E9C882CB88}" type="slidenum">
              <a:rPr lang="en-US" smtClean="0"/>
              <a:pPr>
                <a:defRPr/>
              </a:pPr>
              <a:t>1</a:t>
            </a:fld>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6FC6E-54EF-E643-8419-7C166410707C}"/>
              </a:ext>
            </a:extLst>
          </p:cNvPr>
          <p:cNvSpPr>
            <a:spLocks noGrp="1"/>
          </p:cNvSpPr>
          <p:nvPr>
            <p:ph type="title"/>
          </p:nvPr>
        </p:nvSpPr>
        <p:spPr>
          <a:xfrm>
            <a:off x="0" y="418367"/>
            <a:ext cx="9144000" cy="339279"/>
          </a:xfrm>
        </p:spPr>
        <p:txBody>
          <a:bodyPr/>
          <a:lstStyle/>
          <a:p>
            <a:br>
              <a:rPr lang="en-US" sz="2400" dirty="0">
                <a:solidFill>
                  <a:srgbClr val="C00000"/>
                </a:solidFill>
              </a:rPr>
            </a:br>
            <a:br>
              <a:rPr lang="en-US" sz="2400" dirty="0">
                <a:solidFill>
                  <a:srgbClr val="C00000"/>
                </a:solidFill>
              </a:rPr>
            </a:br>
            <a:r>
              <a:rPr lang="en-US" sz="2400" dirty="0">
                <a:solidFill>
                  <a:srgbClr val="C00000"/>
                </a:solidFill>
              </a:rPr>
              <a:t> </a:t>
            </a:r>
            <a:r>
              <a:rPr lang="en-US" sz="2000" dirty="0">
                <a:solidFill>
                  <a:srgbClr val="C00000"/>
                </a:solidFill>
              </a:rPr>
              <a:t>LIGHTBRIDGE CORPORATION’S ADVANCED METALLIC FUEL </a:t>
            </a:r>
            <a:br>
              <a:rPr lang="en-US" sz="2400" dirty="0">
                <a:solidFill>
                  <a:srgbClr val="C00000"/>
                </a:solidFill>
              </a:rPr>
            </a:br>
            <a:endParaRPr lang="en-US" sz="2400" dirty="0">
              <a:solidFill>
                <a:srgbClr val="C00000"/>
              </a:solidFill>
            </a:endParaRPr>
          </a:p>
        </p:txBody>
      </p:sp>
      <p:pic>
        <p:nvPicPr>
          <p:cNvPr id="4" name="Picture 3" descr="Background pattern&#10;&#10;Description automatically generated">
            <a:extLst>
              <a:ext uri="{FF2B5EF4-FFF2-40B4-BE49-F238E27FC236}">
                <a16:creationId xmlns:a16="http://schemas.microsoft.com/office/drawing/2014/main" id="{8BBCC48D-C9D6-9A48-933E-8837B203063C}"/>
              </a:ext>
            </a:extLst>
          </p:cNvPr>
          <p:cNvPicPr>
            <a:picLocks noChangeAspect="1"/>
          </p:cNvPicPr>
          <p:nvPr/>
        </p:nvPicPr>
        <p:blipFill>
          <a:blip r:embed="rId2"/>
          <a:stretch>
            <a:fillRect/>
          </a:stretch>
        </p:blipFill>
        <p:spPr>
          <a:xfrm>
            <a:off x="2351689" y="1115050"/>
            <a:ext cx="1734797" cy="2118646"/>
          </a:xfrm>
          <a:prstGeom prst="rect">
            <a:avLst/>
          </a:prstGeom>
        </p:spPr>
      </p:pic>
      <p:pic>
        <p:nvPicPr>
          <p:cNvPr id="12" name="Content Placeholder 11" descr="Chart&#10;&#10;Description automatically generated">
            <a:extLst>
              <a:ext uri="{FF2B5EF4-FFF2-40B4-BE49-F238E27FC236}">
                <a16:creationId xmlns:a16="http://schemas.microsoft.com/office/drawing/2014/main" id="{B2F6FE1E-7C23-9C4D-8AD8-B274183D8123}"/>
              </a:ext>
            </a:extLst>
          </p:cNvPr>
          <p:cNvPicPr>
            <a:picLocks noGrp="1" noChangeAspect="1"/>
          </p:cNvPicPr>
          <p:nvPr>
            <p:ph idx="1"/>
          </p:nvPr>
        </p:nvPicPr>
        <p:blipFill>
          <a:blip r:embed="rId3"/>
          <a:stretch>
            <a:fillRect/>
          </a:stretch>
        </p:blipFill>
        <p:spPr>
          <a:xfrm>
            <a:off x="4293048" y="1013167"/>
            <a:ext cx="4291160" cy="2024867"/>
          </a:xfrm>
        </p:spPr>
      </p:pic>
      <p:pic>
        <p:nvPicPr>
          <p:cNvPr id="14" name="Picture 13" descr="Diagram&#10;&#10;Description automatically generated">
            <a:extLst>
              <a:ext uri="{FF2B5EF4-FFF2-40B4-BE49-F238E27FC236}">
                <a16:creationId xmlns:a16="http://schemas.microsoft.com/office/drawing/2014/main" id="{9145C5EB-2055-2045-B74C-9F814E58A097}"/>
              </a:ext>
            </a:extLst>
          </p:cNvPr>
          <p:cNvPicPr>
            <a:picLocks noChangeAspect="1"/>
          </p:cNvPicPr>
          <p:nvPr/>
        </p:nvPicPr>
        <p:blipFill>
          <a:blip r:embed="rId4"/>
          <a:stretch>
            <a:fillRect/>
          </a:stretch>
        </p:blipFill>
        <p:spPr>
          <a:xfrm>
            <a:off x="559792" y="1318845"/>
            <a:ext cx="1514700" cy="1378035"/>
          </a:xfrm>
          <a:prstGeom prst="rect">
            <a:avLst/>
          </a:prstGeom>
        </p:spPr>
      </p:pic>
      <p:sp>
        <p:nvSpPr>
          <p:cNvPr id="16" name="TextBox 15">
            <a:extLst>
              <a:ext uri="{FF2B5EF4-FFF2-40B4-BE49-F238E27FC236}">
                <a16:creationId xmlns:a16="http://schemas.microsoft.com/office/drawing/2014/main" id="{1C13A78F-4B2F-1646-BE50-2D2A15258643}"/>
              </a:ext>
            </a:extLst>
          </p:cNvPr>
          <p:cNvSpPr txBox="1"/>
          <p:nvPr/>
        </p:nvSpPr>
        <p:spPr>
          <a:xfrm>
            <a:off x="394781" y="3132893"/>
            <a:ext cx="8532470" cy="1077218"/>
          </a:xfrm>
          <a:prstGeom prst="rect">
            <a:avLst/>
          </a:prstGeom>
          <a:noFill/>
        </p:spPr>
        <p:txBody>
          <a:bodyPr wrap="square">
            <a:spAutoFit/>
          </a:bodyPr>
          <a:lstStyle/>
          <a:p>
            <a:pPr marL="285750" indent="-285750">
              <a:buFont typeface="Arial" panose="020B0604020202020204" pitchFamily="34" charset="0"/>
              <a:buChar char="•"/>
            </a:pPr>
            <a:r>
              <a:rPr lang="en-US" sz="1600" dirty="0">
                <a:effectLst/>
                <a:latin typeface="+mn-lt"/>
              </a:rPr>
              <a:t>Radiation-induced swelling occurs primarily in the interior region of the fuel lobes, resulting in an expansion of the central region and lobe thickness of the fuel rod.</a:t>
            </a:r>
          </a:p>
          <a:p>
            <a:pPr marL="285750" indent="-285750">
              <a:buFont typeface="Arial" panose="020B0604020202020204" pitchFamily="34" charset="0"/>
              <a:buChar char="•"/>
            </a:pPr>
            <a:r>
              <a:rPr lang="en-US" sz="1600" dirty="0">
                <a:effectLst/>
                <a:latin typeface="+mn-lt"/>
              </a:rPr>
              <a:t>The low fuel operating temperature inhibits diffusion-controlled mechanisms such as fission gas atom mobility resulting in fission gases behaving similarly to solid fission products.</a:t>
            </a:r>
          </a:p>
        </p:txBody>
      </p:sp>
      <p:sp>
        <p:nvSpPr>
          <p:cNvPr id="17" name="TextBox 16">
            <a:extLst>
              <a:ext uri="{FF2B5EF4-FFF2-40B4-BE49-F238E27FC236}">
                <a16:creationId xmlns:a16="http://schemas.microsoft.com/office/drawing/2014/main" id="{1D6CDD42-6EE2-5949-BCB3-CECEF2317362}"/>
              </a:ext>
            </a:extLst>
          </p:cNvPr>
          <p:cNvSpPr txBox="1"/>
          <p:nvPr/>
        </p:nvSpPr>
        <p:spPr>
          <a:xfrm>
            <a:off x="394781" y="4130333"/>
            <a:ext cx="8532470" cy="830997"/>
          </a:xfrm>
          <a:prstGeom prst="rect">
            <a:avLst/>
          </a:prstGeom>
          <a:noFill/>
        </p:spPr>
        <p:txBody>
          <a:bodyPr wrap="square">
            <a:spAutoFit/>
          </a:bodyPr>
          <a:lstStyle/>
          <a:p>
            <a:pPr marL="285750" indent="-285750">
              <a:buFont typeface="Arial" panose="020B0604020202020204" pitchFamily="34" charset="0"/>
              <a:buChar char="•"/>
            </a:pPr>
            <a:r>
              <a:rPr lang="en-US" sz="1600" dirty="0"/>
              <a:t>This fuel assembly is capable of increasing the power output of an existing Westinghouse-type four-loop PWR by up to 17% with a planned 24-month operating cycle, also better performance during LOCA. </a:t>
            </a:r>
          </a:p>
        </p:txBody>
      </p:sp>
      <p:sp>
        <p:nvSpPr>
          <p:cNvPr id="18" name="Date Placeholder 17">
            <a:extLst>
              <a:ext uri="{FF2B5EF4-FFF2-40B4-BE49-F238E27FC236}">
                <a16:creationId xmlns:a16="http://schemas.microsoft.com/office/drawing/2014/main" id="{71578E62-DB99-B54E-A4D5-0CDC78A8593B}"/>
              </a:ext>
            </a:extLst>
          </p:cNvPr>
          <p:cNvSpPr>
            <a:spLocks noGrp="1"/>
          </p:cNvSpPr>
          <p:nvPr>
            <p:ph type="dt" sz="half" idx="10"/>
          </p:nvPr>
        </p:nvSpPr>
        <p:spPr/>
        <p:txBody>
          <a:bodyPr/>
          <a:lstStyle/>
          <a:p>
            <a:pPr>
              <a:defRPr/>
            </a:pPr>
            <a:fld id="{66341D60-FE34-C54A-8AEB-CAE124B2F656}" type="datetime1">
              <a:rPr lang="en-US" smtClean="0"/>
              <a:t>10/14/21</a:t>
            </a:fld>
            <a:endParaRPr lang="en-US"/>
          </a:p>
        </p:txBody>
      </p:sp>
      <p:sp>
        <p:nvSpPr>
          <p:cNvPr id="19" name="Slide Number Placeholder 18">
            <a:extLst>
              <a:ext uri="{FF2B5EF4-FFF2-40B4-BE49-F238E27FC236}">
                <a16:creationId xmlns:a16="http://schemas.microsoft.com/office/drawing/2014/main" id="{2E4EC320-3012-A74C-B37D-DD9C63BE49FA}"/>
              </a:ext>
            </a:extLst>
          </p:cNvPr>
          <p:cNvSpPr>
            <a:spLocks noGrp="1"/>
          </p:cNvSpPr>
          <p:nvPr>
            <p:ph type="sldNum" sz="quarter" idx="12"/>
          </p:nvPr>
        </p:nvSpPr>
        <p:spPr/>
        <p:txBody>
          <a:bodyPr/>
          <a:lstStyle/>
          <a:p>
            <a:pPr>
              <a:defRPr/>
            </a:pPr>
            <a:fld id="{3FF2C605-4958-CF43-AA48-80339EFDB0AF}" type="slidenum">
              <a:rPr lang="en-US" smtClean="0"/>
              <a:pPr>
                <a:defRPr/>
              </a:pPr>
              <a:t>10</a:t>
            </a:fld>
            <a:endParaRPr lang="en-US"/>
          </a:p>
        </p:txBody>
      </p:sp>
    </p:spTree>
    <p:extLst>
      <p:ext uri="{BB962C8B-B14F-4D97-AF65-F5344CB8AC3E}">
        <p14:creationId xmlns:p14="http://schemas.microsoft.com/office/powerpoint/2010/main" val="1308105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51AA0E-0D62-844F-922D-843A1A53F42F}"/>
              </a:ext>
            </a:extLst>
          </p:cNvPr>
          <p:cNvSpPr>
            <a:spLocks noGrp="1"/>
          </p:cNvSpPr>
          <p:nvPr>
            <p:ph type="title"/>
          </p:nvPr>
        </p:nvSpPr>
        <p:spPr>
          <a:xfrm>
            <a:off x="82731" y="548878"/>
            <a:ext cx="8978537" cy="361235"/>
          </a:xfrm>
        </p:spPr>
        <p:txBody>
          <a:bodyPr/>
          <a:lstStyle/>
          <a:p>
            <a:r>
              <a:rPr lang="en-US" sz="2000" dirty="0">
                <a:solidFill>
                  <a:srgbClr val="C00000"/>
                </a:solidFill>
              </a:rPr>
              <a:t>LIGHTBRIDGE CORPORATION’S ADVANCED METALLIC FUEL </a:t>
            </a:r>
            <a:endParaRPr lang="en-US" sz="2000" dirty="0"/>
          </a:p>
        </p:txBody>
      </p:sp>
      <p:sp>
        <p:nvSpPr>
          <p:cNvPr id="3" name="Content Placeholder 2">
            <a:extLst>
              <a:ext uri="{FF2B5EF4-FFF2-40B4-BE49-F238E27FC236}">
                <a16:creationId xmlns:a16="http://schemas.microsoft.com/office/drawing/2014/main" id="{349969F7-B229-0741-A25B-3F756B621403}"/>
              </a:ext>
            </a:extLst>
          </p:cNvPr>
          <p:cNvSpPr>
            <a:spLocks noGrp="1"/>
          </p:cNvSpPr>
          <p:nvPr>
            <p:ph idx="1"/>
          </p:nvPr>
        </p:nvSpPr>
        <p:spPr>
          <a:xfrm>
            <a:off x="329753" y="3047999"/>
            <a:ext cx="8484488" cy="2612570"/>
          </a:xfrm>
        </p:spPr>
        <p:txBody>
          <a:bodyPr/>
          <a:lstStyle/>
          <a:p>
            <a:r>
              <a:rPr lang="en-US" sz="1600" dirty="0">
                <a:latin typeface="+mn-lt"/>
              </a:rPr>
              <a:t>Though the fabrication of delta- phase is easy, it undergoes a spinodal-like phase decomposition in a U-50Zr alloy by thermal annealing at 620 deg C and ion irradiation at 550 deg C.</a:t>
            </a:r>
          </a:p>
          <a:p>
            <a:r>
              <a:rPr lang="en-US" sz="1600" dirty="0">
                <a:latin typeface="+mn-lt"/>
              </a:rPr>
              <a:t>The high Zr content reduces the uranium loading per unit volume to about one-half that of UO2. Therefore, the metallic fuel requires increased enrichment to compensate for reductions in both the initial fissile loading and the fissile plutonium generated during reactor operation. Lightbridge is currently developing the metallic fuel with 235U enrichment of up to 19.7 </a:t>
            </a:r>
            <a:r>
              <a:rPr lang="en-US" sz="1600" dirty="0" err="1">
                <a:latin typeface="+mn-lt"/>
              </a:rPr>
              <a:t>wt</a:t>
            </a:r>
            <a:r>
              <a:rPr lang="en-US" sz="1600" dirty="0">
                <a:latin typeface="+mn-lt"/>
              </a:rPr>
              <a:t>%.</a:t>
            </a:r>
          </a:p>
          <a:p>
            <a:endParaRPr lang="en-US" sz="1600" dirty="0"/>
          </a:p>
        </p:txBody>
      </p:sp>
      <p:pic>
        <p:nvPicPr>
          <p:cNvPr id="4" name="Picture 3" descr="Diagram&#10;&#10;Description automatically generated">
            <a:extLst>
              <a:ext uri="{FF2B5EF4-FFF2-40B4-BE49-F238E27FC236}">
                <a16:creationId xmlns:a16="http://schemas.microsoft.com/office/drawing/2014/main" id="{CE6E5DCD-52BD-B641-87A1-540B230AAB1B}"/>
              </a:ext>
            </a:extLst>
          </p:cNvPr>
          <p:cNvPicPr>
            <a:picLocks noChangeAspect="1"/>
          </p:cNvPicPr>
          <p:nvPr/>
        </p:nvPicPr>
        <p:blipFill>
          <a:blip r:embed="rId2"/>
          <a:stretch>
            <a:fillRect/>
          </a:stretch>
        </p:blipFill>
        <p:spPr>
          <a:xfrm>
            <a:off x="2543743" y="1010192"/>
            <a:ext cx="3801918" cy="1950722"/>
          </a:xfrm>
          <a:prstGeom prst="rect">
            <a:avLst/>
          </a:prstGeom>
        </p:spPr>
      </p:pic>
      <p:sp>
        <p:nvSpPr>
          <p:cNvPr id="5" name="Date Placeholder 4">
            <a:extLst>
              <a:ext uri="{FF2B5EF4-FFF2-40B4-BE49-F238E27FC236}">
                <a16:creationId xmlns:a16="http://schemas.microsoft.com/office/drawing/2014/main" id="{D9E6356E-0B2F-A644-91AD-C773A6BE912F}"/>
              </a:ext>
            </a:extLst>
          </p:cNvPr>
          <p:cNvSpPr>
            <a:spLocks noGrp="1"/>
          </p:cNvSpPr>
          <p:nvPr>
            <p:ph type="dt" sz="half" idx="10"/>
          </p:nvPr>
        </p:nvSpPr>
        <p:spPr/>
        <p:txBody>
          <a:bodyPr/>
          <a:lstStyle/>
          <a:p>
            <a:pPr>
              <a:defRPr/>
            </a:pPr>
            <a:fld id="{0C786E97-8BBE-F347-A44A-021666116433}" type="datetime1">
              <a:rPr lang="en-US" smtClean="0"/>
              <a:t>10/14/21</a:t>
            </a:fld>
            <a:endParaRPr lang="en-US"/>
          </a:p>
        </p:txBody>
      </p:sp>
      <p:sp>
        <p:nvSpPr>
          <p:cNvPr id="6" name="Slide Number Placeholder 5">
            <a:extLst>
              <a:ext uri="{FF2B5EF4-FFF2-40B4-BE49-F238E27FC236}">
                <a16:creationId xmlns:a16="http://schemas.microsoft.com/office/drawing/2014/main" id="{D109A138-D3E6-024A-89CC-A9505CAA2C4A}"/>
              </a:ext>
            </a:extLst>
          </p:cNvPr>
          <p:cNvSpPr>
            <a:spLocks noGrp="1"/>
          </p:cNvSpPr>
          <p:nvPr>
            <p:ph type="sldNum" sz="quarter" idx="12"/>
          </p:nvPr>
        </p:nvSpPr>
        <p:spPr/>
        <p:txBody>
          <a:bodyPr/>
          <a:lstStyle/>
          <a:p>
            <a:pPr>
              <a:defRPr/>
            </a:pPr>
            <a:fld id="{3FF2C605-4958-CF43-AA48-80339EFDB0AF}" type="slidenum">
              <a:rPr lang="en-US" smtClean="0"/>
              <a:pPr>
                <a:defRPr/>
              </a:pPr>
              <a:t>11</a:t>
            </a:fld>
            <a:endParaRPr lang="en-US"/>
          </a:p>
        </p:txBody>
      </p:sp>
    </p:spTree>
    <p:extLst>
      <p:ext uri="{BB962C8B-B14F-4D97-AF65-F5344CB8AC3E}">
        <p14:creationId xmlns:p14="http://schemas.microsoft.com/office/powerpoint/2010/main" val="27441915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34BDC31-AFCB-2E4E-A3A7-26EA7D0C2086}"/>
              </a:ext>
            </a:extLst>
          </p:cNvPr>
          <p:cNvSpPr>
            <a:spLocks noGrp="1"/>
          </p:cNvSpPr>
          <p:nvPr>
            <p:ph idx="1"/>
          </p:nvPr>
        </p:nvSpPr>
        <p:spPr>
          <a:xfrm>
            <a:off x="674914" y="1117419"/>
            <a:ext cx="8229600" cy="3132364"/>
          </a:xfrm>
        </p:spPr>
        <p:txBody>
          <a:bodyPr/>
          <a:lstStyle/>
          <a:p>
            <a:r>
              <a:rPr lang="en-US" sz="1600" dirty="0">
                <a:latin typeface="+mn-lt"/>
              </a:rPr>
              <a:t>New design concept are required to get better fuel economics.  Moreover, to replace UO</a:t>
            </a:r>
            <a:r>
              <a:rPr lang="en-US" sz="1600" baseline="-25000" dirty="0">
                <a:latin typeface="+mn-lt"/>
              </a:rPr>
              <a:t>2</a:t>
            </a:r>
            <a:r>
              <a:rPr lang="en-US" sz="1600" dirty="0">
                <a:latin typeface="+mn-lt"/>
              </a:rPr>
              <a:t> fuel by metallic fuel due to their high burnup and inherent safety features (Lightbridge corporation’s advance fuel design).</a:t>
            </a:r>
          </a:p>
          <a:p>
            <a:r>
              <a:rPr lang="en-US" sz="1600" dirty="0">
                <a:latin typeface="+mn-lt"/>
              </a:rPr>
              <a:t>U-10Zr annular fuel accommodated dramatic swelling by an inward swelling mechanism with little fuel cladding strain. Thus, it demonstrates the potential of replacing a </a:t>
            </a:r>
            <a:r>
              <a:rPr lang="en-US" sz="1600" i="1" dirty="0">
                <a:latin typeface="+mn-lt"/>
              </a:rPr>
              <a:t>Na</a:t>
            </a:r>
            <a:r>
              <a:rPr lang="en-US" sz="1600" dirty="0">
                <a:latin typeface="+mn-lt"/>
              </a:rPr>
              <a:t> bonded solid fuel with a </a:t>
            </a:r>
            <a:r>
              <a:rPr lang="en-US" sz="1600" i="1" dirty="0">
                <a:latin typeface="+mn-lt"/>
              </a:rPr>
              <a:t>He</a:t>
            </a:r>
            <a:r>
              <a:rPr lang="en-US" sz="1600" dirty="0">
                <a:latin typeface="+mn-lt"/>
              </a:rPr>
              <a:t> bonded annular fuel design.</a:t>
            </a:r>
          </a:p>
          <a:p>
            <a:r>
              <a:rPr lang="en-US" sz="1600" dirty="0">
                <a:latin typeface="+mn-lt"/>
              </a:rPr>
              <a:t>Need the development of zirconium and/or vanadium liners for </a:t>
            </a:r>
            <a:r>
              <a:rPr lang="en-US" sz="1600" i="1" dirty="0">
                <a:latin typeface="+mn-lt"/>
              </a:rPr>
              <a:t>Na </a:t>
            </a:r>
            <a:r>
              <a:rPr lang="en-US" sz="1600" dirty="0">
                <a:latin typeface="+mn-lt"/>
              </a:rPr>
              <a:t>- bond free designs.</a:t>
            </a:r>
          </a:p>
          <a:p>
            <a:r>
              <a:rPr lang="en-US" sz="1600" dirty="0">
                <a:latin typeface="+mn-lt"/>
              </a:rPr>
              <a:t>In USA based design, annular fuel without Na-bond might be used in one-through reactor system, whereas slotted fuel with Na bonding in recycling fuel system.</a:t>
            </a:r>
          </a:p>
          <a:p>
            <a:r>
              <a:rPr lang="en-US" sz="1600" dirty="0">
                <a:latin typeface="+mn-lt"/>
              </a:rPr>
              <a:t>Delta- UZr</a:t>
            </a:r>
            <a:r>
              <a:rPr lang="en-US" sz="1600" baseline="-25000" dirty="0">
                <a:latin typeface="+mn-lt"/>
              </a:rPr>
              <a:t>2</a:t>
            </a:r>
            <a:r>
              <a:rPr lang="en-US" sz="1600" dirty="0">
                <a:latin typeface="+mn-lt"/>
              </a:rPr>
              <a:t> undergoes spinodal-like phase decomposition. Delta- UZr</a:t>
            </a:r>
            <a:r>
              <a:rPr lang="en-US" sz="1600" baseline="-25000" dirty="0">
                <a:latin typeface="+mn-lt"/>
              </a:rPr>
              <a:t>2</a:t>
            </a:r>
            <a:r>
              <a:rPr lang="en-US" sz="1600" dirty="0">
                <a:latin typeface="+mn-lt"/>
              </a:rPr>
              <a:t> phase can be found both in annular, helical design.</a:t>
            </a:r>
          </a:p>
          <a:p>
            <a:endParaRPr lang="en-US" sz="1600" baseline="-25000" dirty="0">
              <a:latin typeface="+mn-lt"/>
            </a:endParaRPr>
          </a:p>
          <a:p>
            <a:endParaRPr lang="en-US" sz="1600" dirty="0">
              <a:latin typeface="+mn-lt"/>
            </a:endParaRPr>
          </a:p>
          <a:p>
            <a:endParaRPr lang="en-US" sz="1600" dirty="0">
              <a:latin typeface="+mn-lt"/>
            </a:endParaRPr>
          </a:p>
          <a:p>
            <a:endParaRPr lang="en-US" sz="1600" dirty="0">
              <a:latin typeface="+mn-lt"/>
            </a:endParaRPr>
          </a:p>
        </p:txBody>
      </p:sp>
      <p:sp>
        <p:nvSpPr>
          <p:cNvPr id="4" name="Title 1">
            <a:extLst>
              <a:ext uri="{FF2B5EF4-FFF2-40B4-BE49-F238E27FC236}">
                <a16:creationId xmlns:a16="http://schemas.microsoft.com/office/drawing/2014/main" id="{BE149892-DA81-EE4F-82FF-023D5A7C914A}"/>
              </a:ext>
            </a:extLst>
          </p:cNvPr>
          <p:cNvSpPr>
            <a:spLocks noGrp="1"/>
          </p:cNvSpPr>
          <p:nvPr>
            <p:ph type="title"/>
          </p:nvPr>
        </p:nvSpPr>
        <p:spPr>
          <a:xfrm>
            <a:off x="82731" y="548878"/>
            <a:ext cx="8978537" cy="361235"/>
          </a:xfrm>
        </p:spPr>
        <p:txBody>
          <a:bodyPr/>
          <a:lstStyle/>
          <a:p>
            <a:r>
              <a:rPr lang="en-US" sz="2000" dirty="0">
                <a:solidFill>
                  <a:srgbClr val="C00000"/>
                </a:solidFill>
              </a:rPr>
              <a:t>CONCLUSION</a:t>
            </a:r>
            <a:endParaRPr lang="en-US" sz="2000" dirty="0"/>
          </a:p>
        </p:txBody>
      </p:sp>
      <p:sp>
        <p:nvSpPr>
          <p:cNvPr id="5" name="Date Placeholder 4">
            <a:extLst>
              <a:ext uri="{FF2B5EF4-FFF2-40B4-BE49-F238E27FC236}">
                <a16:creationId xmlns:a16="http://schemas.microsoft.com/office/drawing/2014/main" id="{FF81CD09-CBC7-EA49-AD1D-157C00710F19}"/>
              </a:ext>
            </a:extLst>
          </p:cNvPr>
          <p:cNvSpPr>
            <a:spLocks noGrp="1"/>
          </p:cNvSpPr>
          <p:nvPr>
            <p:ph type="dt" sz="half" idx="10"/>
          </p:nvPr>
        </p:nvSpPr>
        <p:spPr/>
        <p:txBody>
          <a:bodyPr/>
          <a:lstStyle/>
          <a:p>
            <a:pPr>
              <a:defRPr/>
            </a:pPr>
            <a:fld id="{1702D5A4-4233-7143-8684-27D0E9E52E8A}" type="datetime1">
              <a:rPr lang="en-US" smtClean="0"/>
              <a:t>10/14/21</a:t>
            </a:fld>
            <a:endParaRPr lang="en-US"/>
          </a:p>
        </p:txBody>
      </p:sp>
      <p:sp>
        <p:nvSpPr>
          <p:cNvPr id="6" name="Slide Number Placeholder 5">
            <a:extLst>
              <a:ext uri="{FF2B5EF4-FFF2-40B4-BE49-F238E27FC236}">
                <a16:creationId xmlns:a16="http://schemas.microsoft.com/office/drawing/2014/main" id="{989D12B1-F953-8A49-8CBA-9453FB1F0CE9}"/>
              </a:ext>
            </a:extLst>
          </p:cNvPr>
          <p:cNvSpPr>
            <a:spLocks noGrp="1"/>
          </p:cNvSpPr>
          <p:nvPr>
            <p:ph type="sldNum" sz="quarter" idx="12"/>
          </p:nvPr>
        </p:nvSpPr>
        <p:spPr/>
        <p:txBody>
          <a:bodyPr/>
          <a:lstStyle/>
          <a:p>
            <a:pPr>
              <a:defRPr/>
            </a:pPr>
            <a:fld id="{3FF2C605-4958-CF43-AA48-80339EFDB0AF}" type="slidenum">
              <a:rPr lang="en-US" smtClean="0"/>
              <a:pPr>
                <a:defRPr/>
              </a:pPr>
              <a:t>12</a:t>
            </a:fld>
            <a:endParaRPr lang="en-US"/>
          </a:p>
        </p:txBody>
      </p:sp>
    </p:spTree>
    <p:extLst>
      <p:ext uri="{BB962C8B-B14F-4D97-AF65-F5344CB8AC3E}">
        <p14:creationId xmlns:p14="http://schemas.microsoft.com/office/powerpoint/2010/main" val="25664392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51AA0E-0D62-844F-922D-843A1A53F42F}"/>
              </a:ext>
            </a:extLst>
          </p:cNvPr>
          <p:cNvSpPr>
            <a:spLocks noGrp="1"/>
          </p:cNvSpPr>
          <p:nvPr>
            <p:ph type="title"/>
          </p:nvPr>
        </p:nvSpPr>
        <p:spPr>
          <a:xfrm>
            <a:off x="3496491" y="2106013"/>
            <a:ext cx="8978537" cy="361235"/>
          </a:xfrm>
        </p:spPr>
        <p:txBody>
          <a:bodyPr/>
          <a:lstStyle/>
          <a:p>
            <a:pPr algn="l"/>
            <a:r>
              <a:rPr lang="en-US" sz="2000" dirty="0">
                <a:solidFill>
                  <a:srgbClr val="C00000"/>
                </a:solidFill>
              </a:rPr>
              <a:t>THANK YOU</a:t>
            </a:r>
            <a:endParaRPr lang="en-US" sz="2000" dirty="0"/>
          </a:p>
        </p:txBody>
      </p:sp>
      <p:sp>
        <p:nvSpPr>
          <p:cNvPr id="6" name="Date Placeholder 5">
            <a:extLst>
              <a:ext uri="{FF2B5EF4-FFF2-40B4-BE49-F238E27FC236}">
                <a16:creationId xmlns:a16="http://schemas.microsoft.com/office/drawing/2014/main" id="{82CC4A65-3849-284B-ACDD-28D7154705C1}"/>
              </a:ext>
            </a:extLst>
          </p:cNvPr>
          <p:cNvSpPr>
            <a:spLocks noGrp="1"/>
          </p:cNvSpPr>
          <p:nvPr>
            <p:ph type="dt" sz="half" idx="10"/>
          </p:nvPr>
        </p:nvSpPr>
        <p:spPr/>
        <p:txBody>
          <a:bodyPr/>
          <a:lstStyle/>
          <a:p>
            <a:pPr>
              <a:defRPr/>
            </a:pPr>
            <a:fld id="{E626C082-DAAD-0D44-8B84-2DF8D6E726E2}" type="datetime1">
              <a:rPr lang="en-US" smtClean="0"/>
              <a:t>10/14/21</a:t>
            </a:fld>
            <a:endParaRPr lang="en-US"/>
          </a:p>
        </p:txBody>
      </p:sp>
      <p:sp>
        <p:nvSpPr>
          <p:cNvPr id="7" name="Slide Number Placeholder 6">
            <a:extLst>
              <a:ext uri="{FF2B5EF4-FFF2-40B4-BE49-F238E27FC236}">
                <a16:creationId xmlns:a16="http://schemas.microsoft.com/office/drawing/2014/main" id="{B10A8717-8092-9C46-BDB7-8E6D6A57D84E}"/>
              </a:ext>
            </a:extLst>
          </p:cNvPr>
          <p:cNvSpPr>
            <a:spLocks noGrp="1"/>
          </p:cNvSpPr>
          <p:nvPr>
            <p:ph type="sldNum" sz="quarter" idx="12"/>
          </p:nvPr>
        </p:nvSpPr>
        <p:spPr/>
        <p:txBody>
          <a:bodyPr/>
          <a:lstStyle/>
          <a:p>
            <a:pPr>
              <a:defRPr/>
            </a:pPr>
            <a:fld id="{3FF2C605-4958-CF43-AA48-80339EFDB0AF}" type="slidenum">
              <a:rPr lang="en-US" smtClean="0"/>
              <a:pPr>
                <a:defRPr/>
              </a:pPr>
              <a:t>13</a:t>
            </a:fld>
            <a:endParaRPr lang="en-US"/>
          </a:p>
        </p:txBody>
      </p:sp>
    </p:spTree>
    <p:extLst>
      <p:ext uri="{BB962C8B-B14F-4D97-AF65-F5344CB8AC3E}">
        <p14:creationId xmlns:p14="http://schemas.microsoft.com/office/powerpoint/2010/main" val="9664998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51AA0E-0D62-844F-922D-843A1A53F42F}"/>
              </a:ext>
            </a:extLst>
          </p:cNvPr>
          <p:cNvSpPr>
            <a:spLocks noGrp="1"/>
          </p:cNvSpPr>
          <p:nvPr>
            <p:ph type="title"/>
          </p:nvPr>
        </p:nvSpPr>
        <p:spPr>
          <a:xfrm>
            <a:off x="82731" y="1149770"/>
            <a:ext cx="8978537" cy="361235"/>
          </a:xfrm>
        </p:spPr>
        <p:txBody>
          <a:bodyPr/>
          <a:lstStyle/>
          <a:p>
            <a:pPr algn="l"/>
            <a:r>
              <a:rPr lang="en-US" sz="2000" dirty="0">
                <a:solidFill>
                  <a:srgbClr val="C00000"/>
                </a:solidFill>
                <a:latin typeface="+mj-lt"/>
              </a:rPr>
              <a:t>OUTLINE</a:t>
            </a:r>
            <a:endParaRPr lang="en-US" sz="2000" dirty="0">
              <a:latin typeface="+mj-lt"/>
            </a:endParaRPr>
          </a:p>
        </p:txBody>
      </p:sp>
      <p:sp>
        <p:nvSpPr>
          <p:cNvPr id="3" name="Content Placeholder 2">
            <a:extLst>
              <a:ext uri="{FF2B5EF4-FFF2-40B4-BE49-F238E27FC236}">
                <a16:creationId xmlns:a16="http://schemas.microsoft.com/office/drawing/2014/main" id="{349969F7-B229-0741-A25B-3F756B621403}"/>
              </a:ext>
            </a:extLst>
          </p:cNvPr>
          <p:cNvSpPr>
            <a:spLocks noGrp="1"/>
          </p:cNvSpPr>
          <p:nvPr>
            <p:ph idx="1"/>
          </p:nvPr>
        </p:nvSpPr>
        <p:spPr>
          <a:xfrm>
            <a:off x="457200" y="1881051"/>
            <a:ext cx="5995851" cy="2713571"/>
          </a:xfrm>
        </p:spPr>
        <p:txBody>
          <a:bodyPr/>
          <a:lstStyle/>
          <a:p>
            <a:r>
              <a:rPr lang="en-US" sz="1800" dirty="0">
                <a:latin typeface="+mn-lt"/>
              </a:rPr>
              <a:t>Background</a:t>
            </a:r>
          </a:p>
          <a:p>
            <a:r>
              <a:rPr lang="en-US" sz="1800" dirty="0">
                <a:latin typeface="+mn-lt"/>
              </a:rPr>
              <a:t>Advanced geometries of metallic fuel</a:t>
            </a:r>
          </a:p>
          <a:p>
            <a:pPr lvl="3">
              <a:buFont typeface="Arial" panose="020B0604020202020204" pitchFamily="34" charset="0"/>
              <a:buChar char="•"/>
            </a:pPr>
            <a:r>
              <a:rPr lang="en-US" sz="1600" dirty="0">
                <a:latin typeface="+mn-lt"/>
              </a:rPr>
              <a:t>Annular fuel slug</a:t>
            </a:r>
          </a:p>
          <a:p>
            <a:pPr lvl="3">
              <a:buFont typeface="Arial" panose="020B0604020202020204" pitchFamily="34" charset="0"/>
              <a:buChar char="•"/>
            </a:pPr>
            <a:r>
              <a:rPr lang="en-US" sz="1600" dirty="0">
                <a:latin typeface="+mn-lt"/>
              </a:rPr>
              <a:t>Slotted fuel slug</a:t>
            </a:r>
          </a:p>
          <a:p>
            <a:pPr lvl="3">
              <a:buFont typeface="Arial" panose="020B0604020202020204" pitchFamily="34" charset="0"/>
              <a:buChar char="•"/>
            </a:pPr>
            <a:r>
              <a:rPr lang="en-US" sz="1600" dirty="0">
                <a:latin typeface="+mn-lt"/>
              </a:rPr>
              <a:t>Helical fuel rod</a:t>
            </a:r>
          </a:p>
          <a:p>
            <a:pPr>
              <a:buFont typeface="Arial" panose="020B0604020202020204" pitchFamily="34" charset="0"/>
              <a:buChar char="•"/>
            </a:pPr>
            <a:r>
              <a:rPr lang="en-US" sz="1800" dirty="0">
                <a:latin typeface="+mn-lt"/>
              </a:rPr>
              <a:t>Conclusion</a:t>
            </a:r>
          </a:p>
        </p:txBody>
      </p:sp>
      <p:sp>
        <p:nvSpPr>
          <p:cNvPr id="5" name="Date Placeholder 4">
            <a:extLst>
              <a:ext uri="{FF2B5EF4-FFF2-40B4-BE49-F238E27FC236}">
                <a16:creationId xmlns:a16="http://schemas.microsoft.com/office/drawing/2014/main" id="{37062EA4-46F1-4C4C-B797-78A81C9BA3C2}"/>
              </a:ext>
            </a:extLst>
          </p:cNvPr>
          <p:cNvSpPr>
            <a:spLocks noGrp="1"/>
          </p:cNvSpPr>
          <p:nvPr>
            <p:ph type="dt" sz="half" idx="10"/>
          </p:nvPr>
        </p:nvSpPr>
        <p:spPr/>
        <p:txBody>
          <a:bodyPr/>
          <a:lstStyle/>
          <a:p>
            <a:pPr>
              <a:defRPr/>
            </a:pPr>
            <a:fld id="{466E00A2-66C4-4148-A1F1-8E09B8B83BE4}" type="datetime1">
              <a:rPr lang="en-US" smtClean="0"/>
              <a:t>10/14/21</a:t>
            </a:fld>
            <a:endParaRPr lang="en-US"/>
          </a:p>
        </p:txBody>
      </p:sp>
      <p:sp>
        <p:nvSpPr>
          <p:cNvPr id="6" name="Slide Number Placeholder 5">
            <a:extLst>
              <a:ext uri="{FF2B5EF4-FFF2-40B4-BE49-F238E27FC236}">
                <a16:creationId xmlns:a16="http://schemas.microsoft.com/office/drawing/2014/main" id="{1D84B5B3-13E9-6344-ACEE-F26E79B0B043}"/>
              </a:ext>
            </a:extLst>
          </p:cNvPr>
          <p:cNvSpPr>
            <a:spLocks noGrp="1"/>
          </p:cNvSpPr>
          <p:nvPr>
            <p:ph type="sldNum" sz="quarter" idx="12"/>
          </p:nvPr>
        </p:nvSpPr>
        <p:spPr/>
        <p:txBody>
          <a:bodyPr/>
          <a:lstStyle/>
          <a:p>
            <a:pPr>
              <a:defRPr/>
            </a:pPr>
            <a:fld id="{3FF2C605-4958-CF43-AA48-80339EFDB0AF}" type="slidenum">
              <a:rPr lang="en-US" smtClean="0"/>
              <a:pPr>
                <a:defRPr/>
              </a:pPr>
              <a:t>2</a:t>
            </a:fld>
            <a:endParaRPr lang="en-US"/>
          </a:p>
        </p:txBody>
      </p:sp>
    </p:spTree>
    <p:extLst>
      <p:ext uri="{BB962C8B-B14F-4D97-AF65-F5344CB8AC3E}">
        <p14:creationId xmlns:p14="http://schemas.microsoft.com/office/powerpoint/2010/main" val="14827732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5165473-81DB-A44A-AC56-A09505C21B13}"/>
              </a:ext>
            </a:extLst>
          </p:cNvPr>
          <p:cNvSpPr>
            <a:spLocks noGrp="1"/>
          </p:cNvSpPr>
          <p:nvPr>
            <p:ph idx="1"/>
          </p:nvPr>
        </p:nvSpPr>
        <p:spPr>
          <a:xfrm>
            <a:off x="152401" y="1158240"/>
            <a:ext cx="6091646" cy="3675017"/>
          </a:xfrm>
        </p:spPr>
        <p:txBody>
          <a:bodyPr/>
          <a:lstStyle/>
          <a:p>
            <a:r>
              <a:rPr lang="en-US" sz="1600" dirty="0">
                <a:latin typeface="+mn-lt"/>
              </a:rPr>
              <a:t>Initial metallic fuel designs attempted to irradiate solid fuel slugs that were tightly bonded to their cladding, but fission gas-induced swelling lead to cladding breaches at burnups below 3% fissions per initial heavy metal atom (FIMA) due to fuel-cladding mechanical interaction. This leads to various new concepts, including decreased smear density</a:t>
            </a:r>
            <a:r>
              <a:rPr lang="en-US" sz="1600" baseline="30000" dirty="0">
                <a:latin typeface="+mn-lt"/>
              </a:rPr>
              <a:t> </a:t>
            </a:r>
            <a:r>
              <a:rPr lang="en-US" sz="1600" dirty="0">
                <a:latin typeface="+mn-lt"/>
              </a:rPr>
              <a:t>and an increased plenum size to accommodate fission gas release.</a:t>
            </a:r>
          </a:p>
          <a:p>
            <a:r>
              <a:rPr lang="en-US" sz="1600" dirty="0">
                <a:latin typeface="+mn-lt"/>
              </a:rPr>
              <a:t>Incorporating these new concepts, results in an increase of FIMA to 10%, compared to PWR (~6%FIMA). So, better fuel economics. </a:t>
            </a:r>
          </a:p>
          <a:p>
            <a:r>
              <a:rPr lang="en-US" sz="1600" dirty="0">
                <a:latin typeface="+mn-lt"/>
              </a:rPr>
              <a:t>High degree of swelling (compared to ceramic U) observed in low alloy (~10wt% Zr) metal fuels is primarily due to the presence of alpha-phase U. </a:t>
            </a:r>
          </a:p>
          <a:p>
            <a:r>
              <a:rPr lang="en-US" sz="1600" dirty="0">
                <a:latin typeface="+mn-lt"/>
              </a:rPr>
              <a:t>To stabilize cubic gamma phase Zr, Mo, Nb alloying elements are used. Higher operating temperatures result in more swelling.</a:t>
            </a:r>
          </a:p>
        </p:txBody>
      </p:sp>
      <p:pic>
        <p:nvPicPr>
          <p:cNvPr id="4" name="Picture 3" descr="Diagram&#10;&#10;Description automatically generated">
            <a:extLst>
              <a:ext uri="{FF2B5EF4-FFF2-40B4-BE49-F238E27FC236}">
                <a16:creationId xmlns:a16="http://schemas.microsoft.com/office/drawing/2014/main" id="{B0A2B444-B330-DC4F-A67E-5167E7D38AD4}"/>
              </a:ext>
            </a:extLst>
          </p:cNvPr>
          <p:cNvPicPr>
            <a:picLocks noChangeAspect="1"/>
          </p:cNvPicPr>
          <p:nvPr/>
        </p:nvPicPr>
        <p:blipFill>
          <a:blip r:embed="rId2"/>
          <a:stretch>
            <a:fillRect/>
          </a:stretch>
        </p:blipFill>
        <p:spPr>
          <a:xfrm>
            <a:off x="6470469" y="662384"/>
            <a:ext cx="2313703" cy="1909366"/>
          </a:xfrm>
          <a:prstGeom prst="rect">
            <a:avLst/>
          </a:prstGeom>
        </p:spPr>
      </p:pic>
      <p:sp>
        <p:nvSpPr>
          <p:cNvPr id="7" name="Title 1">
            <a:extLst>
              <a:ext uri="{FF2B5EF4-FFF2-40B4-BE49-F238E27FC236}">
                <a16:creationId xmlns:a16="http://schemas.microsoft.com/office/drawing/2014/main" id="{742C4401-8617-924C-85A3-6D6BFA306FE7}"/>
              </a:ext>
            </a:extLst>
          </p:cNvPr>
          <p:cNvSpPr txBox="1">
            <a:spLocks/>
          </p:cNvSpPr>
          <p:nvPr/>
        </p:nvSpPr>
        <p:spPr bwMode="auto">
          <a:xfrm>
            <a:off x="0" y="440021"/>
            <a:ext cx="9144000" cy="217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lvl1pPr algn="ctr" defTabSz="457200" rtl="0" eaLnBrk="1" fontAlgn="base" hangingPunct="1">
              <a:spcBef>
                <a:spcPct val="0"/>
              </a:spcBef>
              <a:spcAft>
                <a:spcPct val="0"/>
              </a:spcAft>
              <a:defRPr sz="3200" b="1" kern="1200">
                <a:solidFill>
                  <a:schemeClr val="tx1"/>
                </a:solidFill>
                <a:latin typeface="Arial"/>
                <a:ea typeface="ＭＳ Ｐゴシック" charset="0"/>
                <a:cs typeface="Arial"/>
              </a:defRPr>
            </a:lvl1pPr>
            <a:lvl2pPr algn="ctr" defTabSz="457200" rtl="0" eaLnBrk="1" fontAlgn="base" hangingPunct="1">
              <a:spcBef>
                <a:spcPct val="0"/>
              </a:spcBef>
              <a:spcAft>
                <a:spcPct val="0"/>
              </a:spcAft>
              <a:defRPr sz="3200" b="1">
                <a:solidFill>
                  <a:schemeClr val="tx1"/>
                </a:solidFill>
                <a:latin typeface="Arial" charset="0"/>
                <a:ea typeface="ＭＳ Ｐゴシック" charset="0"/>
              </a:defRPr>
            </a:lvl2pPr>
            <a:lvl3pPr algn="ctr" defTabSz="457200" rtl="0" eaLnBrk="1" fontAlgn="base" hangingPunct="1">
              <a:spcBef>
                <a:spcPct val="0"/>
              </a:spcBef>
              <a:spcAft>
                <a:spcPct val="0"/>
              </a:spcAft>
              <a:defRPr sz="3200" b="1">
                <a:solidFill>
                  <a:schemeClr val="tx1"/>
                </a:solidFill>
                <a:latin typeface="Arial" charset="0"/>
                <a:ea typeface="ＭＳ Ｐゴシック" charset="0"/>
              </a:defRPr>
            </a:lvl3pPr>
            <a:lvl4pPr algn="ctr" defTabSz="457200" rtl="0" eaLnBrk="1" fontAlgn="base" hangingPunct="1">
              <a:spcBef>
                <a:spcPct val="0"/>
              </a:spcBef>
              <a:spcAft>
                <a:spcPct val="0"/>
              </a:spcAft>
              <a:defRPr sz="3200" b="1">
                <a:solidFill>
                  <a:schemeClr val="tx1"/>
                </a:solidFill>
                <a:latin typeface="Arial" charset="0"/>
                <a:ea typeface="ＭＳ Ｐゴシック" charset="0"/>
              </a:defRPr>
            </a:lvl4pPr>
            <a:lvl5pPr algn="ctr" defTabSz="457200" rtl="0" eaLnBrk="1" fontAlgn="base" hangingPunct="1">
              <a:spcBef>
                <a:spcPct val="0"/>
              </a:spcBef>
              <a:spcAft>
                <a:spcPct val="0"/>
              </a:spcAft>
              <a:defRPr sz="3200" b="1">
                <a:solidFill>
                  <a:schemeClr val="tx1"/>
                </a:solidFill>
                <a:latin typeface="Arial" charset="0"/>
                <a:ea typeface="ＭＳ Ｐゴシック" charset="0"/>
              </a:defRPr>
            </a:lvl5pPr>
            <a:lvl6pPr marL="457200" algn="ctr" defTabSz="457200" rtl="0" eaLnBrk="1" fontAlgn="base" hangingPunct="1">
              <a:spcBef>
                <a:spcPct val="0"/>
              </a:spcBef>
              <a:spcAft>
                <a:spcPct val="0"/>
              </a:spcAft>
              <a:defRPr sz="3200" b="1">
                <a:solidFill>
                  <a:schemeClr val="tx1"/>
                </a:solidFill>
                <a:latin typeface="Arial" charset="0"/>
                <a:ea typeface="ＭＳ Ｐゴシック" charset="0"/>
              </a:defRPr>
            </a:lvl6pPr>
            <a:lvl7pPr marL="914400" algn="ctr" defTabSz="457200" rtl="0" eaLnBrk="1" fontAlgn="base" hangingPunct="1">
              <a:spcBef>
                <a:spcPct val="0"/>
              </a:spcBef>
              <a:spcAft>
                <a:spcPct val="0"/>
              </a:spcAft>
              <a:defRPr sz="3200" b="1">
                <a:solidFill>
                  <a:schemeClr val="tx1"/>
                </a:solidFill>
                <a:latin typeface="Arial" charset="0"/>
                <a:ea typeface="ＭＳ Ｐゴシック" charset="0"/>
              </a:defRPr>
            </a:lvl7pPr>
            <a:lvl8pPr marL="1371600" algn="ctr" defTabSz="457200" rtl="0" eaLnBrk="1" fontAlgn="base" hangingPunct="1">
              <a:spcBef>
                <a:spcPct val="0"/>
              </a:spcBef>
              <a:spcAft>
                <a:spcPct val="0"/>
              </a:spcAft>
              <a:defRPr sz="3200" b="1">
                <a:solidFill>
                  <a:schemeClr val="tx1"/>
                </a:solidFill>
                <a:latin typeface="Arial" charset="0"/>
                <a:ea typeface="ＭＳ Ｐゴシック" charset="0"/>
              </a:defRPr>
            </a:lvl8pPr>
            <a:lvl9pPr marL="1828800" algn="ctr" defTabSz="457200" rtl="0" eaLnBrk="1" fontAlgn="base" hangingPunct="1">
              <a:spcBef>
                <a:spcPct val="0"/>
              </a:spcBef>
              <a:spcAft>
                <a:spcPct val="0"/>
              </a:spcAft>
              <a:defRPr sz="3200" b="1">
                <a:solidFill>
                  <a:schemeClr val="tx1"/>
                </a:solidFill>
                <a:latin typeface="Arial" charset="0"/>
                <a:ea typeface="ＭＳ Ｐゴシック" charset="0"/>
              </a:defRPr>
            </a:lvl9pPr>
          </a:lstStyle>
          <a:p>
            <a:br>
              <a:rPr lang="en-US" sz="2400" dirty="0">
                <a:solidFill>
                  <a:srgbClr val="C00000"/>
                </a:solidFill>
              </a:rPr>
            </a:br>
            <a:br>
              <a:rPr lang="en-US" sz="2400" dirty="0">
                <a:solidFill>
                  <a:srgbClr val="C00000"/>
                </a:solidFill>
              </a:rPr>
            </a:br>
            <a:r>
              <a:rPr lang="en-US" sz="2400" dirty="0">
                <a:solidFill>
                  <a:srgbClr val="C00000"/>
                </a:solidFill>
              </a:rPr>
              <a:t> </a:t>
            </a:r>
            <a:r>
              <a:rPr lang="en-US" sz="2000" dirty="0">
                <a:solidFill>
                  <a:srgbClr val="C00000"/>
                </a:solidFill>
              </a:rPr>
              <a:t>BACKGROUND</a:t>
            </a:r>
            <a:br>
              <a:rPr lang="en-US" sz="2400" dirty="0">
                <a:solidFill>
                  <a:srgbClr val="C00000"/>
                </a:solidFill>
              </a:rPr>
            </a:br>
            <a:endParaRPr lang="en-US" sz="2400" dirty="0">
              <a:solidFill>
                <a:srgbClr val="C00000"/>
              </a:solidFill>
            </a:endParaRPr>
          </a:p>
        </p:txBody>
      </p:sp>
      <p:pic>
        <p:nvPicPr>
          <p:cNvPr id="10" name="Picture 9" descr="Diagram&#10;&#10;Description automatically generated">
            <a:extLst>
              <a:ext uri="{FF2B5EF4-FFF2-40B4-BE49-F238E27FC236}">
                <a16:creationId xmlns:a16="http://schemas.microsoft.com/office/drawing/2014/main" id="{55F63158-2674-514A-B789-5968A63B5297}"/>
              </a:ext>
            </a:extLst>
          </p:cNvPr>
          <p:cNvPicPr>
            <a:picLocks noChangeAspect="1"/>
          </p:cNvPicPr>
          <p:nvPr/>
        </p:nvPicPr>
        <p:blipFill>
          <a:blip r:embed="rId3"/>
          <a:stretch>
            <a:fillRect/>
          </a:stretch>
        </p:blipFill>
        <p:spPr>
          <a:xfrm>
            <a:off x="6992983" y="2571750"/>
            <a:ext cx="1458350" cy="2483527"/>
          </a:xfrm>
          <a:prstGeom prst="rect">
            <a:avLst/>
          </a:prstGeom>
        </p:spPr>
      </p:pic>
      <p:sp>
        <p:nvSpPr>
          <p:cNvPr id="11" name="Date Placeholder 10">
            <a:extLst>
              <a:ext uri="{FF2B5EF4-FFF2-40B4-BE49-F238E27FC236}">
                <a16:creationId xmlns:a16="http://schemas.microsoft.com/office/drawing/2014/main" id="{E7681E09-919C-4742-A470-ACD5E683AF07}"/>
              </a:ext>
            </a:extLst>
          </p:cNvPr>
          <p:cNvSpPr>
            <a:spLocks noGrp="1"/>
          </p:cNvSpPr>
          <p:nvPr>
            <p:ph type="dt" sz="half" idx="10"/>
          </p:nvPr>
        </p:nvSpPr>
        <p:spPr/>
        <p:txBody>
          <a:bodyPr/>
          <a:lstStyle/>
          <a:p>
            <a:pPr>
              <a:defRPr/>
            </a:pPr>
            <a:fld id="{F98956A8-27DE-2A49-B88E-961768A3D8B9}" type="datetime1">
              <a:rPr lang="en-US" smtClean="0"/>
              <a:t>10/14/21</a:t>
            </a:fld>
            <a:endParaRPr lang="en-US"/>
          </a:p>
        </p:txBody>
      </p:sp>
      <p:sp>
        <p:nvSpPr>
          <p:cNvPr id="12" name="Slide Number Placeholder 11">
            <a:extLst>
              <a:ext uri="{FF2B5EF4-FFF2-40B4-BE49-F238E27FC236}">
                <a16:creationId xmlns:a16="http://schemas.microsoft.com/office/drawing/2014/main" id="{EF8AD82A-32AF-0948-B666-BE07F84F7AAE}"/>
              </a:ext>
            </a:extLst>
          </p:cNvPr>
          <p:cNvSpPr>
            <a:spLocks noGrp="1"/>
          </p:cNvSpPr>
          <p:nvPr>
            <p:ph type="sldNum" sz="quarter" idx="12"/>
          </p:nvPr>
        </p:nvSpPr>
        <p:spPr/>
        <p:txBody>
          <a:bodyPr/>
          <a:lstStyle/>
          <a:p>
            <a:pPr>
              <a:defRPr/>
            </a:pPr>
            <a:fld id="{3FF2C605-4958-CF43-AA48-80339EFDB0AF}" type="slidenum">
              <a:rPr lang="en-US" smtClean="0"/>
              <a:pPr>
                <a:defRPr/>
              </a:pPr>
              <a:t>3</a:t>
            </a:fld>
            <a:endParaRPr lang="en-US"/>
          </a:p>
        </p:txBody>
      </p:sp>
    </p:spTree>
    <p:extLst>
      <p:ext uri="{BB962C8B-B14F-4D97-AF65-F5344CB8AC3E}">
        <p14:creationId xmlns:p14="http://schemas.microsoft.com/office/powerpoint/2010/main" val="11909543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51AA0E-0D62-844F-922D-843A1A53F42F}"/>
              </a:ext>
            </a:extLst>
          </p:cNvPr>
          <p:cNvSpPr>
            <a:spLocks noGrp="1"/>
          </p:cNvSpPr>
          <p:nvPr>
            <p:ph type="title"/>
          </p:nvPr>
        </p:nvSpPr>
        <p:spPr>
          <a:xfrm>
            <a:off x="4894974" y="4470307"/>
            <a:ext cx="7537269" cy="361235"/>
          </a:xfrm>
        </p:spPr>
        <p:txBody>
          <a:bodyPr/>
          <a:lstStyle/>
          <a:p>
            <a:pPr algn="l"/>
            <a:r>
              <a:rPr lang="en-US" sz="1200" b="0" dirty="0">
                <a:latin typeface="+mn-lt"/>
              </a:rPr>
              <a:t>Figure : typical metallic fuel rod geometry utilized in EBR II</a:t>
            </a:r>
          </a:p>
        </p:txBody>
      </p:sp>
      <p:pic>
        <p:nvPicPr>
          <p:cNvPr id="6" name="Picture 5" descr="Diagram&#10;&#10;Description automatically generated">
            <a:extLst>
              <a:ext uri="{FF2B5EF4-FFF2-40B4-BE49-F238E27FC236}">
                <a16:creationId xmlns:a16="http://schemas.microsoft.com/office/drawing/2014/main" id="{898FA12B-CABB-CC44-AAC4-E6ED35279208}"/>
              </a:ext>
            </a:extLst>
          </p:cNvPr>
          <p:cNvPicPr>
            <a:picLocks noChangeAspect="1"/>
          </p:cNvPicPr>
          <p:nvPr/>
        </p:nvPicPr>
        <p:blipFill>
          <a:blip r:embed="rId2"/>
          <a:stretch>
            <a:fillRect/>
          </a:stretch>
        </p:blipFill>
        <p:spPr>
          <a:xfrm>
            <a:off x="4798421" y="1045631"/>
            <a:ext cx="3641605" cy="3440688"/>
          </a:xfrm>
          <a:prstGeom prst="rect">
            <a:avLst/>
          </a:prstGeom>
        </p:spPr>
      </p:pic>
      <p:sp>
        <p:nvSpPr>
          <p:cNvPr id="7" name="Title 1">
            <a:extLst>
              <a:ext uri="{FF2B5EF4-FFF2-40B4-BE49-F238E27FC236}">
                <a16:creationId xmlns:a16="http://schemas.microsoft.com/office/drawing/2014/main" id="{56AF67CD-FC3E-674B-B7DC-A950712917CD}"/>
              </a:ext>
            </a:extLst>
          </p:cNvPr>
          <p:cNvSpPr txBox="1">
            <a:spLocks/>
          </p:cNvSpPr>
          <p:nvPr/>
        </p:nvSpPr>
        <p:spPr bwMode="auto">
          <a:xfrm>
            <a:off x="0" y="440021"/>
            <a:ext cx="9144000" cy="217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lvl1pPr algn="ctr" defTabSz="457200" rtl="0" eaLnBrk="1" fontAlgn="base" hangingPunct="1">
              <a:spcBef>
                <a:spcPct val="0"/>
              </a:spcBef>
              <a:spcAft>
                <a:spcPct val="0"/>
              </a:spcAft>
              <a:defRPr sz="3200" b="1" kern="1200">
                <a:solidFill>
                  <a:schemeClr val="tx1"/>
                </a:solidFill>
                <a:latin typeface="Arial"/>
                <a:ea typeface="ＭＳ Ｐゴシック" charset="0"/>
                <a:cs typeface="Arial"/>
              </a:defRPr>
            </a:lvl1pPr>
            <a:lvl2pPr algn="ctr" defTabSz="457200" rtl="0" eaLnBrk="1" fontAlgn="base" hangingPunct="1">
              <a:spcBef>
                <a:spcPct val="0"/>
              </a:spcBef>
              <a:spcAft>
                <a:spcPct val="0"/>
              </a:spcAft>
              <a:defRPr sz="3200" b="1">
                <a:solidFill>
                  <a:schemeClr val="tx1"/>
                </a:solidFill>
                <a:latin typeface="Arial" charset="0"/>
                <a:ea typeface="ＭＳ Ｐゴシック" charset="0"/>
              </a:defRPr>
            </a:lvl2pPr>
            <a:lvl3pPr algn="ctr" defTabSz="457200" rtl="0" eaLnBrk="1" fontAlgn="base" hangingPunct="1">
              <a:spcBef>
                <a:spcPct val="0"/>
              </a:spcBef>
              <a:spcAft>
                <a:spcPct val="0"/>
              </a:spcAft>
              <a:defRPr sz="3200" b="1">
                <a:solidFill>
                  <a:schemeClr val="tx1"/>
                </a:solidFill>
                <a:latin typeface="Arial" charset="0"/>
                <a:ea typeface="ＭＳ Ｐゴシック" charset="0"/>
              </a:defRPr>
            </a:lvl3pPr>
            <a:lvl4pPr algn="ctr" defTabSz="457200" rtl="0" eaLnBrk="1" fontAlgn="base" hangingPunct="1">
              <a:spcBef>
                <a:spcPct val="0"/>
              </a:spcBef>
              <a:spcAft>
                <a:spcPct val="0"/>
              </a:spcAft>
              <a:defRPr sz="3200" b="1">
                <a:solidFill>
                  <a:schemeClr val="tx1"/>
                </a:solidFill>
                <a:latin typeface="Arial" charset="0"/>
                <a:ea typeface="ＭＳ Ｐゴシック" charset="0"/>
              </a:defRPr>
            </a:lvl4pPr>
            <a:lvl5pPr algn="ctr" defTabSz="457200" rtl="0" eaLnBrk="1" fontAlgn="base" hangingPunct="1">
              <a:spcBef>
                <a:spcPct val="0"/>
              </a:spcBef>
              <a:spcAft>
                <a:spcPct val="0"/>
              </a:spcAft>
              <a:defRPr sz="3200" b="1">
                <a:solidFill>
                  <a:schemeClr val="tx1"/>
                </a:solidFill>
                <a:latin typeface="Arial" charset="0"/>
                <a:ea typeface="ＭＳ Ｐゴシック" charset="0"/>
              </a:defRPr>
            </a:lvl5pPr>
            <a:lvl6pPr marL="457200" algn="ctr" defTabSz="457200" rtl="0" eaLnBrk="1" fontAlgn="base" hangingPunct="1">
              <a:spcBef>
                <a:spcPct val="0"/>
              </a:spcBef>
              <a:spcAft>
                <a:spcPct val="0"/>
              </a:spcAft>
              <a:defRPr sz="3200" b="1">
                <a:solidFill>
                  <a:schemeClr val="tx1"/>
                </a:solidFill>
                <a:latin typeface="Arial" charset="0"/>
                <a:ea typeface="ＭＳ Ｐゴシック" charset="0"/>
              </a:defRPr>
            </a:lvl6pPr>
            <a:lvl7pPr marL="914400" algn="ctr" defTabSz="457200" rtl="0" eaLnBrk="1" fontAlgn="base" hangingPunct="1">
              <a:spcBef>
                <a:spcPct val="0"/>
              </a:spcBef>
              <a:spcAft>
                <a:spcPct val="0"/>
              </a:spcAft>
              <a:defRPr sz="3200" b="1">
                <a:solidFill>
                  <a:schemeClr val="tx1"/>
                </a:solidFill>
                <a:latin typeface="Arial" charset="0"/>
                <a:ea typeface="ＭＳ Ｐゴシック" charset="0"/>
              </a:defRPr>
            </a:lvl7pPr>
            <a:lvl8pPr marL="1371600" algn="ctr" defTabSz="457200" rtl="0" eaLnBrk="1" fontAlgn="base" hangingPunct="1">
              <a:spcBef>
                <a:spcPct val="0"/>
              </a:spcBef>
              <a:spcAft>
                <a:spcPct val="0"/>
              </a:spcAft>
              <a:defRPr sz="3200" b="1">
                <a:solidFill>
                  <a:schemeClr val="tx1"/>
                </a:solidFill>
                <a:latin typeface="Arial" charset="0"/>
                <a:ea typeface="ＭＳ Ｐゴシック" charset="0"/>
              </a:defRPr>
            </a:lvl8pPr>
            <a:lvl9pPr marL="1828800" algn="ctr" defTabSz="457200" rtl="0" eaLnBrk="1" fontAlgn="base" hangingPunct="1">
              <a:spcBef>
                <a:spcPct val="0"/>
              </a:spcBef>
              <a:spcAft>
                <a:spcPct val="0"/>
              </a:spcAft>
              <a:defRPr sz="3200" b="1">
                <a:solidFill>
                  <a:schemeClr val="tx1"/>
                </a:solidFill>
                <a:latin typeface="Arial" charset="0"/>
                <a:ea typeface="ＭＳ Ｐゴシック" charset="0"/>
              </a:defRPr>
            </a:lvl9pPr>
          </a:lstStyle>
          <a:p>
            <a:br>
              <a:rPr lang="en-US" sz="2400" dirty="0">
                <a:solidFill>
                  <a:srgbClr val="C00000"/>
                </a:solidFill>
              </a:rPr>
            </a:br>
            <a:br>
              <a:rPr lang="en-US" sz="2400" dirty="0">
                <a:solidFill>
                  <a:srgbClr val="C00000"/>
                </a:solidFill>
              </a:rPr>
            </a:br>
            <a:r>
              <a:rPr lang="en-US" sz="2400" dirty="0">
                <a:solidFill>
                  <a:srgbClr val="C00000"/>
                </a:solidFill>
              </a:rPr>
              <a:t> </a:t>
            </a:r>
            <a:r>
              <a:rPr lang="en-US" sz="2000" dirty="0">
                <a:solidFill>
                  <a:srgbClr val="C00000"/>
                </a:solidFill>
              </a:rPr>
              <a:t>BACKGROUND</a:t>
            </a:r>
            <a:br>
              <a:rPr lang="en-US" sz="2400" dirty="0">
                <a:solidFill>
                  <a:srgbClr val="C00000"/>
                </a:solidFill>
              </a:rPr>
            </a:br>
            <a:endParaRPr lang="en-US" sz="2400" dirty="0">
              <a:solidFill>
                <a:srgbClr val="C00000"/>
              </a:solidFill>
            </a:endParaRPr>
          </a:p>
        </p:txBody>
      </p:sp>
      <p:sp>
        <p:nvSpPr>
          <p:cNvPr id="9" name="TextBox 8">
            <a:extLst>
              <a:ext uri="{FF2B5EF4-FFF2-40B4-BE49-F238E27FC236}">
                <a16:creationId xmlns:a16="http://schemas.microsoft.com/office/drawing/2014/main" id="{49B77B54-19B2-1245-82AD-9D5C7BE2AC9E}"/>
              </a:ext>
            </a:extLst>
          </p:cNvPr>
          <p:cNvSpPr txBox="1"/>
          <p:nvPr/>
        </p:nvSpPr>
        <p:spPr>
          <a:xfrm>
            <a:off x="457200" y="1481059"/>
            <a:ext cx="4391297" cy="2800767"/>
          </a:xfrm>
          <a:prstGeom prst="rect">
            <a:avLst/>
          </a:prstGeom>
          <a:noFill/>
        </p:spPr>
        <p:txBody>
          <a:bodyPr wrap="square">
            <a:spAutoFit/>
          </a:bodyPr>
          <a:lstStyle/>
          <a:p>
            <a:pPr marL="285750" indent="-285750">
              <a:buFont typeface="Arial" panose="020B0604020202020204" pitchFamily="34" charset="0"/>
              <a:buChar char="•"/>
            </a:pPr>
            <a:r>
              <a:rPr lang="en-US" sz="1600" dirty="0"/>
              <a:t>Better heat transfer medium like </a:t>
            </a:r>
            <a:r>
              <a:rPr lang="en-US" sz="1600" i="1" dirty="0"/>
              <a:t>Na</a:t>
            </a:r>
            <a:r>
              <a:rPr lang="en-US" sz="1600" dirty="0"/>
              <a:t> in the gap area. Na- bond does not allow to send spent fuel to respiratory without recycling, though it helps to increase overall thermal conductivity of the system.</a:t>
            </a:r>
          </a:p>
          <a:p>
            <a:pPr marL="285750" indent="-285750">
              <a:buFont typeface="Arial" panose="020B0604020202020204" pitchFamily="34" charset="0"/>
              <a:buChar char="•"/>
            </a:pPr>
            <a:r>
              <a:rPr lang="en-US" sz="1600" dirty="0"/>
              <a:t>To explore the Na replacement, attain higher burnup, utilizing metallic fuel in LWR concept, many fuel geometry and compositions are studied in literature. For example, heterogenous core, annular, slotted fuel geometry, helical fuel rod.</a:t>
            </a:r>
          </a:p>
        </p:txBody>
      </p:sp>
      <p:sp>
        <p:nvSpPr>
          <p:cNvPr id="10" name="Date Placeholder 9">
            <a:extLst>
              <a:ext uri="{FF2B5EF4-FFF2-40B4-BE49-F238E27FC236}">
                <a16:creationId xmlns:a16="http://schemas.microsoft.com/office/drawing/2014/main" id="{B86F3AE5-30F9-A840-84F6-7B1870003264}"/>
              </a:ext>
            </a:extLst>
          </p:cNvPr>
          <p:cNvSpPr>
            <a:spLocks noGrp="1"/>
          </p:cNvSpPr>
          <p:nvPr>
            <p:ph type="dt" sz="half" idx="10"/>
          </p:nvPr>
        </p:nvSpPr>
        <p:spPr/>
        <p:txBody>
          <a:bodyPr/>
          <a:lstStyle/>
          <a:p>
            <a:pPr>
              <a:defRPr/>
            </a:pPr>
            <a:fld id="{D499811F-960F-B547-8795-6464E5D9440A}" type="datetime1">
              <a:rPr lang="en-US" smtClean="0"/>
              <a:t>10/14/21</a:t>
            </a:fld>
            <a:endParaRPr lang="en-US"/>
          </a:p>
        </p:txBody>
      </p:sp>
      <p:sp>
        <p:nvSpPr>
          <p:cNvPr id="11" name="Slide Number Placeholder 10">
            <a:extLst>
              <a:ext uri="{FF2B5EF4-FFF2-40B4-BE49-F238E27FC236}">
                <a16:creationId xmlns:a16="http://schemas.microsoft.com/office/drawing/2014/main" id="{3029C417-E556-9949-A2C3-7337903D94AE}"/>
              </a:ext>
            </a:extLst>
          </p:cNvPr>
          <p:cNvSpPr>
            <a:spLocks noGrp="1"/>
          </p:cNvSpPr>
          <p:nvPr>
            <p:ph type="sldNum" sz="quarter" idx="12"/>
          </p:nvPr>
        </p:nvSpPr>
        <p:spPr/>
        <p:txBody>
          <a:bodyPr/>
          <a:lstStyle/>
          <a:p>
            <a:pPr>
              <a:defRPr/>
            </a:pPr>
            <a:fld id="{3FF2C605-4958-CF43-AA48-80339EFDB0AF}" type="slidenum">
              <a:rPr lang="en-US" smtClean="0"/>
              <a:pPr>
                <a:defRPr/>
              </a:pPr>
              <a:t>4</a:t>
            </a:fld>
            <a:endParaRPr lang="en-US"/>
          </a:p>
        </p:txBody>
      </p:sp>
    </p:spTree>
    <p:extLst>
      <p:ext uri="{BB962C8B-B14F-4D97-AF65-F5344CB8AC3E}">
        <p14:creationId xmlns:p14="http://schemas.microsoft.com/office/powerpoint/2010/main" val="27642600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51AA0E-0D62-844F-922D-843A1A53F42F}"/>
              </a:ext>
            </a:extLst>
          </p:cNvPr>
          <p:cNvSpPr>
            <a:spLocks noGrp="1"/>
          </p:cNvSpPr>
          <p:nvPr>
            <p:ph type="title"/>
          </p:nvPr>
        </p:nvSpPr>
        <p:spPr>
          <a:xfrm>
            <a:off x="907194" y="733356"/>
            <a:ext cx="5473336" cy="361235"/>
          </a:xfrm>
        </p:spPr>
        <p:txBody>
          <a:bodyPr/>
          <a:lstStyle/>
          <a:p>
            <a:r>
              <a:rPr lang="en-US" sz="2200" dirty="0">
                <a:solidFill>
                  <a:srgbClr val="C00000"/>
                </a:solidFill>
              </a:rPr>
              <a:t>ANNULAR METALLIC FUEL DESIGN</a:t>
            </a:r>
            <a:endParaRPr lang="en-US" sz="2200" dirty="0"/>
          </a:p>
        </p:txBody>
      </p:sp>
      <p:pic>
        <p:nvPicPr>
          <p:cNvPr id="6" name="Content Placeholder 5" descr="Text, whiteboard&#10;&#10;Description automatically generated with medium confidence">
            <a:extLst>
              <a:ext uri="{FF2B5EF4-FFF2-40B4-BE49-F238E27FC236}">
                <a16:creationId xmlns:a16="http://schemas.microsoft.com/office/drawing/2014/main" id="{8437907F-FE62-FF49-B500-4D69BF55E768}"/>
              </a:ext>
            </a:extLst>
          </p:cNvPr>
          <p:cNvPicPr>
            <a:picLocks noGrp="1" noChangeAspect="1"/>
          </p:cNvPicPr>
          <p:nvPr>
            <p:ph idx="1"/>
          </p:nvPr>
        </p:nvPicPr>
        <p:blipFill>
          <a:blip r:embed="rId2"/>
          <a:stretch>
            <a:fillRect/>
          </a:stretch>
        </p:blipFill>
        <p:spPr>
          <a:xfrm>
            <a:off x="6495393" y="605533"/>
            <a:ext cx="2432155" cy="2486010"/>
          </a:xfrm>
        </p:spPr>
      </p:pic>
      <p:pic>
        <p:nvPicPr>
          <p:cNvPr id="8" name="Picture 7" descr="A picture containing timeline&#10;&#10;Description automatically generated">
            <a:extLst>
              <a:ext uri="{FF2B5EF4-FFF2-40B4-BE49-F238E27FC236}">
                <a16:creationId xmlns:a16="http://schemas.microsoft.com/office/drawing/2014/main" id="{DBBFDD65-D9C8-C146-9A01-C450E98A511F}"/>
              </a:ext>
            </a:extLst>
          </p:cNvPr>
          <p:cNvPicPr>
            <a:picLocks noChangeAspect="1"/>
          </p:cNvPicPr>
          <p:nvPr/>
        </p:nvPicPr>
        <p:blipFill>
          <a:blip r:embed="rId3"/>
          <a:stretch>
            <a:fillRect/>
          </a:stretch>
        </p:blipFill>
        <p:spPr>
          <a:xfrm>
            <a:off x="5594214" y="3177496"/>
            <a:ext cx="3090938" cy="1966004"/>
          </a:xfrm>
          <a:prstGeom prst="rect">
            <a:avLst/>
          </a:prstGeom>
        </p:spPr>
      </p:pic>
      <p:pic>
        <p:nvPicPr>
          <p:cNvPr id="10" name="Picture 9" descr="Shape, icon, circle&#10;&#10;Description automatically generated">
            <a:extLst>
              <a:ext uri="{FF2B5EF4-FFF2-40B4-BE49-F238E27FC236}">
                <a16:creationId xmlns:a16="http://schemas.microsoft.com/office/drawing/2014/main" id="{AA555F3B-B2FC-574D-A659-1EEC840A9F91}"/>
              </a:ext>
            </a:extLst>
          </p:cNvPr>
          <p:cNvPicPr>
            <a:picLocks noChangeAspect="1"/>
          </p:cNvPicPr>
          <p:nvPr/>
        </p:nvPicPr>
        <p:blipFill>
          <a:blip r:embed="rId4"/>
          <a:stretch>
            <a:fillRect/>
          </a:stretch>
        </p:blipFill>
        <p:spPr>
          <a:xfrm>
            <a:off x="7955550" y="1813223"/>
            <a:ext cx="503324" cy="488521"/>
          </a:xfrm>
          <a:prstGeom prst="rect">
            <a:avLst/>
          </a:prstGeom>
        </p:spPr>
      </p:pic>
      <p:sp>
        <p:nvSpPr>
          <p:cNvPr id="3" name="TextBox 2">
            <a:extLst>
              <a:ext uri="{FF2B5EF4-FFF2-40B4-BE49-F238E27FC236}">
                <a16:creationId xmlns:a16="http://schemas.microsoft.com/office/drawing/2014/main" id="{05873ABC-8189-D045-AD27-09521B655FD4}"/>
              </a:ext>
            </a:extLst>
          </p:cNvPr>
          <p:cNvSpPr txBox="1"/>
          <p:nvPr/>
        </p:nvSpPr>
        <p:spPr>
          <a:xfrm>
            <a:off x="458848" y="1313612"/>
            <a:ext cx="5377762" cy="3293209"/>
          </a:xfrm>
          <a:prstGeom prst="rect">
            <a:avLst/>
          </a:prstGeom>
          <a:noFill/>
        </p:spPr>
        <p:txBody>
          <a:bodyPr wrap="square" rtlCol="0">
            <a:spAutoFit/>
          </a:bodyPr>
          <a:lstStyle/>
          <a:p>
            <a:pPr marL="285750" indent="-285750">
              <a:buFont typeface="Arial" panose="020B0604020202020204" pitchFamily="34" charset="0"/>
              <a:buChar char="•"/>
            </a:pPr>
            <a:r>
              <a:rPr lang="en-US" sz="1600" dirty="0"/>
              <a:t>Typical smearing density in solid fuel slug is 75%. But why?</a:t>
            </a:r>
          </a:p>
          <a:p>
            <a:pPr marL="285750" indent="-285750">
              <a:buFont typeface="Arial" panose="020B0604020202020204" pitchFamily="34" charset="0"/>
              <a:buChar char="•"/>
            </a:pPr>
            <a:r>
              <a:rPr lang="en-US" sz="1600" dirty="0"/>
              <a:t>Solid fuel slug (U-4Pd-10Zr) with lower smearing density shows an extensive axial deformation, lift off in bonded </a:t>
            </a:r>
            <a:r>
              <a:rPr lang="en-US" sz="1600" i="1" dirty="0"/>
              <a:t>Na</a:t>
            </a:r>
            <a:r>
              <a:rPr lang="en-US" sz="1600" dirty="0"/>
              <a:t> and asymmetric distribution of fuel. </a:t>
            </a:r>
          </a:p>
          <a:p>
            <a:pPr marL="285750" indent="-285750">
              <a:buFont typeface="Arial" panose="020B0604020202020204" pitchFamily="34" charset="0"/>
              <a:buChar char="•"/>
            </a:pPr>
            <a:r>
              <a:rPr lang="en-US" sz="1600" dirty="0"/>
              <a:t>Annular fuel with </a:t>
            </a:r>
            <a:r>
              <a:rPr lang="en-US" sz="1600" i="1" dirty="0"/>
              <a:t>Na</a:t>
            </a:r>
            <a:r>
              <a:rPr lang="en-US" sz="1600" dirty="0"/>
              <a:t> bond shows the opposite behaviors</a:t>
            </a:r>
          </a:p>
          <a:p>
            <a:endParaRPr lang="en-US" sz="1600" dirty="0"/>
          </a:p>
          <a:p>
            <a:pPr marL="285750" indent="-285750">
              <a:buFont typeface="Arial" panose="020B0604020202020204" pitchFamily="34" charset="0"/>
              <a:buChar char="•"/>
            </a:pPr>
            <a:r>
              <a:rPr lang="en-US" sz="1600" dirty="0"/>
              <a:t>To reduce the disposal cost, bond </a:t>
            </a:r>
            <a:r>
              <a:rPr lang="en-US" sz="1600" i="1" dirty="0"/>
              <a:t>Na</a:t>
            </a:r>
            <a:r>
              <a:rPr lang="en-US" sz="1600" dirty="0"/>
              <a:t> free annular fuel has potential to be utilized in one-through metallic fast reactor.</a:t>
            </a:r>
          </a:p>
          <a:p>
            <a:pPr marL="285750" indent="-285750">
              <a:buFont typeface="Arial" panose="020B0604020202020204" pitchFamily="34" charset="0"/>
              <a:buChar char="•"/>
            </a:pPr>
            <a:r>
              <a:rPr lang="en-US" sz="1600" dirty="0"/>
              <a:t>Annular </a:t>
            </a:r>
            <a:r>
              <a:rPr lang="en-US" sz="1600" i="1" dirty="0"/>
              <a:t>Na</a:t>
            </a:r>
            <a:r>
              <a:rPr lang="en-US" sz="1600" dirty="0"/>
              <a:t> free U-10Zr performed better than U-10Mo.</a:t>
            </a:r>
          </a:p>
          <a:p>
            <a:pPr marL="285750" indent="-285750">
              <a:buFont typeface="Arial" panose="020B0604020202020204" pitchFamily="34" charset="0"/>
              <a:buChar char="•"/>
            </a:pPr>
            <a:r>
              <a:rPr lang="en-US" sz="1600" dirty="0"/>
              <a:t>To ensure the effective transport of thermal energy from the fuel to the coolant, either a </a:t>
            </a:r>
            <a:r>
              <a:rPr lang="en-US" sz="1600" i="1" dirty="0"/>
              <a:t>He</a:t>
            </a:r>
            <a:r>
              <a:rPr lang="en-US" sz="1600" dirty="0"/>
              <a:t> bond or a mechanical bond is required.</a:t>
            </a:r>
          </a:p>
          <a:p>
            <a:pPr marL="285750" indent="-285750">
              <a:buFont typeface="Arial" panose="020B0604020202020204" pitchFamily="34" charset="0"/>
              <a:buChar char="•"/>
            </a:pPr>
            <a:r>
              <a:rPr lang="en-US" sz="1600" dirty="0"/>
              <a:t>Moreover, protective liner is necessary to reduce FCCI.</a:t>
            </a:r>
          </a:p>
        </p:txBody>
      </p:sp>
      <mc:AlternateContent xmlns:mc="http://schemas.openxmlformats.org/markup-compatibility/2006" xmlns:p14="http://schemas.microsoft.com/office/powerpoint/2010/main">
        <mc:Choice Requires="p14">
          <p:contentPart p14:bwMode="auto" r:id="rId5">
            <p14:nvContentPartPr>
              <p14:cNvPr id="4" name="Ink 3">
                <a:extLst>
                  <a:ext uri="{FF2B5EF4-FFF2-40B4-BE49-F238E27FC236}">
                    <a16:creationId xmlns:a16="http://schemas.microsoft.com/office/drawing/2014/main" id="{8BBB31A1-ABBA-464C-B55F-6C177768B462}"/>
                  </a:ext>
                </a:extLst>
              </p14:cNvPr>
              <p14:cNvContentPartPr/>
              <p14:nvPr/>
            </p14:nvContentPartPr>
            <p14:xfrm>
              <a:off x="8151809" y="2055079"/>
              <a:ext cx="109800" cy="21600"/>
            </p14:xfrm>
          </p:contentPart>
        </mc:Choice>
        <mc:Fallback xmlns="">
          <p:pic>
            <p:nvPicPr>
              <p:cNvPr id="4" name="Ink 3">
                <a:extLst>
                  <a:ext uri="{FF2B5EF4-FFF2-40B4-BE49-F238E27FC236}">
                    <a16:creationId xmlns:a16="http://schemas.microsoft.com/office/drawing/2014/main" id="{8BBB31A1-ABBA-464C-B55F-6C177768B462}"/>
                  </a:ext>
                </a:extLst>
              </p:cNvPr>
              <p:cNvPicPr/>
              <p:nvPr/>
            </p:nvPicPr>
            <p:blipFill>
              <a:blip r:embed="rId6"/>
              <a:stretch>
                <a:fillRect/>
              </a:stretch>
            </p:blipFill>
            <p:spPr>
              <a:xfrm>
                <a:off x="8097809" y="1947439"/>
                <a:ext cx="217440" cy="2372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5" name="Ink 4">
                <a:extLst>
                  <a:ext uri="{FF2B5EF4-FFF2-40B4-BE49-F238E27FC236}">
                    <a16:creationId xmlns:a16="http://schemas.microsoft.com/office/drawing/2014/main" id="{53387368-43F6-6942-BE7A-EFDE935D8410}"/>
                  </a:ext>
                </a:extLst>
              </p14:cNvPr>
              <p14:cNvContentPartPr/>
              <p14:nvPr/>
            </p14:nvContentPartPr>
            <p14:xfrm>
              <a:off x="8349811" y="1834399"/>
              <a:ext cx="90000" cy="79560"/>
            </p14:xfrm>
          </p:contentPart>
        </mc:Choice>
        <mc:Fallback xmlns="">
          <p:pic>
            <p:nvPicPr>
              <p:cNvPr id="5" name="Ink 4">
                <a:extLst>
                  <a:ext uri="{FF2B5EF4-FFF2-40B4-BE49-F238E27FC236}">
                    <a16:creationId xmlns:a16="http://schemas.microsoft.com/office/drawing/2014/main" id="{53387368-43F6-6942-BE7A-EFDE935D8410}"/>
                  </a:ext>
                </a:extLst>
              </p:cNvPr>
              <p:cNvPicPr/>
              <p:nvPr/>
            </p:nvPicPr>
            <p:blipFill>
              <a:blip r:embed="rId8"/>
              <a:stretch>
                <a:fillRect/>
              </a:stretch>
            </p:blipFill>
            <p:spPr>
              <a:xfrm>
                <a:off x="8332171" y="1798399"/>
                <a:ext cx="12564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7" name="Ink 6">
                <a:extLst>
                  <a:ext uri="{FF2B5EF4-FFF2-40B4-BE49-F238E27FC236}">
                    <a16:creationId xmlns:a16="http://schemas.microsoft.com/office/drawing/2014/main" id="{6B2B50FF-57DF-0B40-8FE2-4AB22029E623}"/>
                  </a:ext>
                </a:extLst>
              </p14:cNvPr>
              <p14:cNvContentPartPr/>
              <p14:nvPr/>
            </p14:nvContentPartPr>
            <p14:xfrm>
              <a:off x="7964179" y="1843606"/>
              <a:ext cx="486000" cy="531000"/>
            </p14:xfrm>
          </p:contentPart>
        </mc:Choice>
        <mc:Fallback xmlns="">
          <p:pic>
            <p:nvPicPr>
              <p:cNvPr id="7" name="Ink 6">
                <a:extLst>
                  <a:ext uri="{FF2B5EF4-FFF2-40B4-BE49-F238E27FC236}">
                    <a16:creationId xmlns:a16="http://schemas.microsoft.com/office/drawing/2014/main" id="{6B2B50FF-57DF-0B40-8FE2-4AB22029E623}"/>
                  </a:ext>
                </a:extLst>
              </p:cNvPr>
              <p:cNvPicPr/>
              <p:nvPr/>
            </p:nvPicPr>
            <p:blipFill>
              <a:blip r:embed="rId10"/>
              <a:stretch>
                <a:fillRect/>
              </a:stretch>
            </p:blipFill>
            <p:spPr>
              <a:xfrm>
                <a:off x="7946539" y="1807966"/>
                <a:ext cx="521640" cy="602640"/>
              </a:xfrm>
              <a:prstGeom prst="rect">
                <a:avLst/>
              </a:prstGeom>
            </p:spPr>
          </p:pic>
        </mc:Fallback>
      </mc:AlternateContent>
      <p:sp>
        <p:nvSpPr>
          <p:cNvPr id="9" name="Date Placeholder 8">
            <a:extLst>
              <a:ext uri="{FF2B5EF4-FFF2-40B4-BE49-F238E27FC236}">
                <a16:creationId xmlns:a16="http://schemas.microsoft.com/office/drawing/2014/main" id="{3CC75E17-877A-064A-BDA1-3DB095099AB7}"/>
              </a:ext>
            </a:extLst>
          </p:cNvPr>
          <p:cNvSpPr>
            <a:spLocks noGrp="1"/>
          </p:cNvSpPr>
          <p:nvPr>
            <p:ph type="dt" sz="half" idx="10"/>
          </p:nvPr>
        </p:nvSpPr>
        <p:spPr/>
        <p:txBody>
          <a:bodyPr/>
          <a:lstStyle/>
          <a:p>
            <a:pPr>
              <a:defRPr/>
            </a:pPr>
            <a:fld id="{43F57093-FF5C-5D44-A827-346069872BEF}" type="datetime1">
              <a:rPr lang="en-US" smtClean="0"/>
              <a:t>10/14/21</a:t>
            </a:fld>
            <a:endParaRPr lang="en-US"/>
          </a:p>
        </p:txBody>
      </p:sp>
      <p:sp>
        <p:nvSpPr>
          <p:cNvPr id="11" name="Slide Number Placeholder 10">
            <a:extLst>
              <a:ext uri="{FF2B5EF4-FFF2-40B4-BE49-F238E27FC236}">
                <a16:creationId xmlns:a16="http://schemas.microsoft.com/office/drawing/2014/main" id="{1F110519-4CFB-D343-A0D1-7D4DD778966C}"/>
              </a:ext>
            </a:extLst>
          </p:cNvPr>
          <p:cNvSpPr>
            <a:spLocks noGrp="1"/>
          </p:cNvSpPr>
          <p:nvPr>
            <p:ph type="sldNum" sz="quarter" idx="12"/>
          </p:nvPr>
        </p:nvSpPr>
        <p:spPr/>
        <p:txBody>
          <a:bodyPr/>
          <a:lstStyle/>
          <a:p>
            <a:pPr>
              <a:defRPr/>
            </a:pPr>
            <a:fld id="{3FF2C605-4958-CF43-AA48-80339EFDB0AF}" type="slidenum">
              <a:rPr lang="en-US" smtClean="0"/>
              <a:pPr>
                <a:defRPr/>
              </a:pPr>
              <a:t>5</a:t>
            </a:fld>
            <a:endParaRPr lang="en-US"/>
          </a:p>
        </p:txBody>
      </p:sp>
    </p:spTree>
    <p:extLst>
      <p:ext uri="{BB962C8B-B14F-4D97-AF65-F5344CB8AC3E}">
        <p14:creationId xmlns:p14="http://schemas.microsoft.com/office/powerpoint/2010/main" val="42162380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51AA0E-0D62-844F-922D-843A1A53F42F}"/>
              </a:ext>
            </a:extLst>
          </p:cNvPr>
          <p:cNvSpPr>
            <a:spLocks noGrp="1"/>
          </p:cNvSpPr>
          <p:nvPr>
            <p:ph type="title"/>
          </p:nvPr>
        </p:nvSpPr>
        <p:spPr>
          <a:xfrm>
            <a:off x="457203" y="650504"/>
            <a:ext cx="8229600" cy="801290"/>
          </a:xfrm>
        </p:spPr>
        <p:txBody>
          <a:bodyPr vert="horz" wrap="square" lIns="91440" tIns="45720" rIns="91440" bIns="45720" numCol="1" anchor="ctr" anchorCtr="0" compatLnSpc="1">
            <a:prstTxWarp prst="textNoShape">
              <a:avLst/>
            </a:prstTxWarp>
            <a:normAutofit/>
          </a:bodyPr>
          <a:lstStyle/>
          <a:p>
            <a:r>
              <a:rPr lang="en-US" sz="2400" b="1" kern="1200" dirty="0">
                <a:solidFill>
                  <a:srgbClr val="C00000"/>
                </a:solidFill>
                <a:latin typeface="+mj-lt"/>
                <a:ea typeface="ＭＳ Ｐゴシック" charset="0"/>
                <a:cs typeface="Arial"/>
              </a:rPr>
              <a:t>ANNULAR METALLIC FUEL DESIGN</a:t>
            </a:r>
          </a:p>
        </p:txBody>
      </p:sp>
      <p:sp>
        <p:nvSpPr>
          <p:cNvPr id="3" name="TextBox 2">
            <a:extLst>
              <a:ext uri="{FF2B5EF4-FFF2-40B4-BE49-F238E27FC236}">
                <a16:creationId xmlns:a16="http://schemas.microsoft.com/office/drawing/2014/main" id="{05873ABC-8189-D045-AD27-09521B655FD4}"/>
              </a:ext>
            </a:extLst>
          </p:cNvPr>
          <p:cNvSpPr txBox="1"/>
          <p:nvPr/>
        </p:nvSpPr>
        <p:spPr bwMode="auto">
          <a:xfrm>
            <a:off x="457200" y="1451794"/>
            <a:ext cx="4741800" cy="326048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rtlCol="0" anchor="t" anchorCtr="0" compatLnSpc="1">
            <a:prstTxWarp prst="textNoShape">
              <a:avLst/>
            </a:prstTxWarp>
            <a:normAutofit lnSpcReduction="10000"/>
          </a:bodyPr>
          <a:lstStyle/>
          <a:p>
            <a:pPr marL="285750" indent="-285750">
              <a:lnSpc>
                <a:spcPct val="90000"/>
              </a:lnSpc>
              <a:spcBef>
                <a:spcPct val="20000"/>
              </a:spcBef>
              <a:buFont typeface="Arial" charset="0"/>
              <a:buChar char="•"/>
            </a:pPr>
            <a:r>
              <a:rPr lang="en-US" sz="1600" dirty="0">
                <a:latin typeface="+mn-lt"/>
                <a:cs typeface="Arial"/>
              </a:rPr>
              <a:t>Apart from lower thermal conductivity, extremely tight tolerance of fuel outer and cladding inner diameter is required. </a:t>
            </a:r>
          </a:p>
          <a:p>
            <a:pPr marL="285750" indent="-285750">
              <a:lnSpc>
                <a:spcPct val="90000"/>
              </a:lnSpc>
              <a:spcBef>
                <a:spcPct val="20000"/>
              </a:spcBef>
              <a:buFont typeface="Arial" charset="0"/>
              <a:buChar char="•"/>
            </a:pPr>
            <a:r>
              <a:rPr lang="en-US" sz="1600" dirty="0">
                <a:latin typeface="+mn-lt"/>
                <a:cs typeface="Arial"/>
              </a:rPr>
              <a:t>Though </a:t>
            </a:r>
            <a:r>
              <a:rPr lang="en-US" sz="1600" i="1" dirty="0">
                <a:latin typeface="+mn-lt"/>
                <a:cs typeface="Arial"/>
              </a:rPr>
              <a:t>Na</a:t>
            </a:r>
            <a:r>
              <a:rPr lang="en-US" sz="1600" dirty="0">
                <a:latin typeface="+mn-lt"/>
                <a:cs typeface="Arial"/>
              </a:rPr>
              <a:t>-free annular fuel is designed to attain 30% FIMA, After insertion into ATR, it was found that the cladding did not have uniform inner walls, creating larger gaps between the fuel and cladding than anticipated, creating higher peak inner cladding temperatures than expected (2020).</a:t>
            </a:r>
          </a:p>
          <a:p>
            <a:pPr marL="285750" indent="-285750">
              <a:lnSpc>
                <a:spcPct val="90000"/>
              </a:lnSpc>
              <a:spcBef>
                <a:spcPct val="20000"/>
              </a:spcBef>
              <a:buFont typeface="Arial" charset="0"/>
              <a:buChar char="•"/>
            </a:pPr>
            <a:r>
              <a:rPr lang="en-US" sz="1600" dirty="0">
                <a:latin typeface="+mn-lt"/>
                <a:cs typeface="Arial"/>
              </a:rPr>
              <a:t>Post-irradiation examination (PIE) of this pin shows the microstructure was significantly altered during irradiation. The original annular region is depleted in Zr and became highly porous, while the center part is much denser and enriched in Zr.</a:t>
            </a:r>
          </a:p>
          <a:p>
            <a:pPr>
              <a:lnSpc>
                <a:spcPct val="90000"/>
              </a:lnSpc>
              <a:spcBef>
                <a:spcPct val="20000"/>
              </a:spcBef>
            </a:pPr>
            <a:endParaRPr lang="en-US" sz="1600" dirty="0">
              <a:latin typeface="+mn-lt"/>
              <a:cs typeface="Arial"/>
            </a:endParaRPr>
          </a:p>
          <a:p>
            <a:pPr marL="285750" indent="-285750">
              <a:lnSpc>
                <a:spcPct val="90000"/>
              </a:lnSpc>
              <a:spcBef>
                <a:spcPct val="20000"/>
              </a:spcBef>
              <a:buFont typeface="Arial" charset="0"/>
              <a:buChar char="•"/>
            </a:pPr>
            <a:endParaRPr lang="en-US" sz="1100" dirty="0">
              <a:latin typeface="+mn-lt"/>
              <a:cs typeface="Arial"/>
            </a:endParaRPr>
          </a:p>
          <a:p>
            <a:pPr marL="285750" indent="-285750">
              <a:lnSpc>
                <a:spcPct val="90000"/>
              </a:lnSpc>
              <a:spcBef>
                <a:spcPct val="20000"/>
              </a:spcBef>
              <a:buFont typeface="Arial" charset="0"/>
              <a:buChar char="•"/>
            </a:pPr>
            <a:endParaRPr lang="en-US" sz="1100" dirty="0">
              <a:latin typeface="Arial"/>
              <a:cs typeface="Arial"/>
            </a:endParaRPr>
          </a:p>
        </p:txBody>
      </p:sp>
      <p:pic>
        <p:nvPicPr>
          <p:cNvPr id="13" name="Picture 12" descr="Diagram, schematic&#10;&#10;Description automatically generated">
            <a:extLst>
              <a:ext uri="{FF2B5EF4-FFF2-40B4-BE49-F238E27FC236}">
                <a16:creationId xmlns:a16="http://schemas.microsoft.com/office/drawing/2014/main" id="{58129751-7DC8-6542-96CE-262BCD81C081}"/>
              </a:ext>
            </a:extLst>
          </p:cNvPr>
          <p:cNvPicPr>
            <a:picLocks noChangeAspect="1"/>
          </p:cNvPicPr>
          <p:nvPr/>
        </p:nvPicPr>
        <p:blipFill>
          <a:blip r:embed="rId2"/>
          <a:stretch>
            <a:fillRect/>
          </a:stretch>
        </p:blipFill>
        <p:spPr>
          <a:xfrm>
            <a:off x="5377523" y="1251919"/>
            <a:ext cx="3309274" cy="3342703"/>
          </a:xfrm>
          <a:prstGeom prst="rect">
            <a:avLst/>
          </a:prstGeom>
          <a:noFill/>
        </p:spPr>
      </p:pic>
      <p:sp>
        <p:nvSpPr>
          <p:cNvPr id="14" name="Date Placeholder 13">
            <a:extLst>
              <a:ext uri="{FF2B5EF4-FFF2-40B4-BE49-F238E27FC236}">
                <a16:creationId xmlns:a16="http://schemas.microsoft.com/office/drawing/2014/main" id="{E866F826-2C2D-C443-A2E1-1B7A448C8A83}"/>
              </a:ext>
            </a:extLst>
          </p:cNvPr>
          <p:cNvSpPr>
            <a:spLocks noGrp="1"/>
          </p:cNvSpPr>
          <p:nvPr>
            <p:ph type="dt" sz="half" idx="10"/>
          </p:nvPr>
        </p:nvSpPr>
        <p:spPr/>
        <p:txBody>
          <a:bodyPr/>
          <a:lstStyle/>
          <a:p>
            <a:pPr>
              <a:defRPr/>
            </a:pPr>
            <a:fld id="{BCC54B64-DFE7-2342-909C-CCA27EB871F5}" type="datetime1">
              <a:rPr lang="en-US" smtClean="0"/>
              <a:t>10/14/21</a:t>
            </a:fld>
            <a:endParaRPr lang="en-US"/>
          </a:p>
        </p:txBody>
      </p:sp>
      <p:sp>
        <p:nvSpPr>
          <p:cNvPr id="15" name="Slide Number Placeholder 14">
            <a:extLst>
              <a:ext uri="{FF2B5EF4-FFF2-40B4-BE49-F238E27FC236}">
                <a16:creationId xmlns:a16="http://schemas.microsoft.com/office/drawing/2014/main" id="{63B5B920-AFAC-1740-B34D-15F827F6256A}"/>
              </a:ext>
            </a:extLst>
          </p:cNvPr>
          <p:cNvSpPr>
            <a:spLocks noGrp="1"/>
          </p:cNvSpPr>
          <p:nvPr>
            <p:ph type="sldNum" sz="quarter" idx="12"/>
          </p:nvPr>
        </p:nvSpPr>
        <p:spPr/>
        <p:txBody>
          <a:bodyPr/>
          <a:lstStyle/>
          <a:p>
            <a:pPr>
              <a:defRPr/>
            </a:pPr>
            <a:fld id="{BB5B94E0-5E06-6D42-A41D-50D581B40900}" type="slidenum">
              <a:rPr lang="en-US" smtClean="0"/>
              <a:pPr>
                <a:defRPr/>
              </a:pPr>
              <a:t>6</a:t>
            </a:fld>
            <a:endParaRPr lang="en-US"/>
          </a:p>
        </p:txBody>
      </p:sp>
    </p:spTree>
    <p:extLst>
      <p:ext uri="{BB962C8B-B14F-4D97-AF65-F5344CB8AC3E}">
        <p14:creationId xmlns:p14="http://schemas.microsoft.com/office/powerpoint/2010/main" val="20474436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51AA0E-0D62-844F-922D-843A1A53F42F}"/>
              </a:ext>
            </a:extLst>
          </p:cNvPr>
          <p:cNvSpPr>
            <a:spLocks noGrp="1"/>
          </p:cNvSpPr>
          <p:nvPr>
            <p:ph type="title"/>
          </p:nvPr>
        </p:nvSpPr>
        <p:spPr>
          <a:xfrm>
            <a:off x="82731" y="548878"/>
            <a:ext cx="8978537" cy="361235"/>
          </a:xfrm>
        </p:spPr>
        <p:txBody>
          <a:bodyPr/>
          <a:lstStyle/>
          <a:p>
            <a:r>
              <a:rPr lang="en-US" sz="2000" dirty="0">
                <a:solidFill>
                  <a:srgbClr val="C00000"/>
                </a:solidFill>
              </a:rPr>
              <a:t>SLOTTED METALLIC FUEL DESIGN</a:t>
            </a:r>
            <a:endParaRPr lang="en-US" sz="2000" dirty="0"/>
          </a:p>
        </p:txBody>
      </p:sp>
      <p:pic>
        <p:nvPicPr>
          <p:cNvPr id="7" name="Content Placeholder 6" descr="Diagram&#10;&#10;Description automatically generated">
            <a:extLst>
              <a:ext uri="{FF2B5EF4-FFF2-40B4-BE49-F238E27FC236}">
                <a16:creationId xmlns:a16="http://schemas.microsoft.com/office/drawing/2014/main" id="{5ED3B48F-8CCB-AD47-B0C0-E3BEEE139FDB}"/>
              </a:ext>
            </a:extLst>
          </p:cNvPr>
          <p:cNvPicPr>
            <a:picLocks noGrp="1" noChangeAspect="1"/>
          </p:cNvPicPr>
          <p:nvPr>
            <p:ph idx="1"/>
          </p:nvPr>
        </p:nvPicPr>
        <p:blipFill>
          <a:blip r:embed="rId2"/>
          <a:stretch>
            <a:fillRect/>
          </a:stretch>
        </p:blipFill>
        <p:spPr>
          <a:xfrm>
            <a:off x="1236618" y="976729"/>
            <a:ext cx="5109318" cy="934447"/>
          </a:xfrm>
        </p:spPr>
      </p:pic>
      <p:sp>
        <p:nvSpPr>
          <p:cNvPr id="3" name="TextBox 2">
            <a:extLst>
              <a:ext uri="{FF2B5EF4-FFF2-40B4-BE49-F238E27FC236}">
                <a16:creationId xmlns:a16="http://schemas.microsoft.com/office/drawing/2014/main" id="{4A04793C-AD14-F444-B7ED-D36C4479838D}"/>
              </a:ext>
            </a:extLst>
          </p:cNvPr>
          <p:cNvSpPr txBox="1"/>
          <p:nvPr/>
        </p:nvSpPr>
        <p:spPr>
          <a:xfrm>
            <a:off x="696687" y="1977792"/>
            <a:ext cx="6017622" cy="3908762"/>
          </a:xfrm>
          <a:prstGeom prst="rect">
            <a:avLst/>
          </a:prstGeom>
          <a:noFill/>
        </p:spPr>
        <p:txBody>
          <a:bodyPr wrap="square" rtlCol="0">
            <a:spAutoFit/>
          </a:bodyPr>
          <a:lstStyle/>
          <a:p>
            <a:pPr marL="285750" indent="-285750">
              <a:buFont typeface="Arial" panose="020B0604020202020204" pitchFamily="34" charset="0"/>
              <a:buChar char="•"/>
            </a:pPr>
            <a:r>
              <a:rPr lang="en-US" sz="1600" dirty="0"/>
              <a:t>Most of the research are conducted by Research Institute of Atomic Reactors [RIAR], Russia for BN reactor.</a:t>
            </a:r>
          </a:p>
          <a:p>
            <a:pPr marL="285750" indent="-285750">
              <a:buFont typeface="Arial" panose="020B0604020202020204" pitchFamily="34" charset="0"/>
              <a:buChar char="•"/>
            </a:pPr>
            <a:r>
              <a:rPr lang="en-US" sz="1600" i="1" dirty="0"/>
              <a:t>Na</a:t>
            </a:r>
            <a:r>
              <a:rPr lang="en-US" sz="1600" dirty="0"/>
              <a:t> bond is not possible because the gas plenum is located below the fuel column.</a:t>
            </a:r>
          </a:p>
          <a:p>
            <a:pPr marL="285750" indent="-285750">
              <a:buFont typeface="Arial" panose="020B0604020202020204" pitchFamily="34" charset="0"/>
              <a:buChar char="•"/>
            </a:pPr>
            <a:r>
              <a:rPr lang="en-US" sz="1600" dirty="0"/>
              <a:t>Furthermore, heterogenous fuel rod design (oxide and metallic fuel) has been studied.</a:t>
            </a:r>
          </a:p>
          <a:p>
            <a:pPr marL="285750" indent="-285750">
              <a:buFont typeface="Arial" panose="020B0604020202020204" pitchFamily="34" charset="0"/>
              <a:buChar char="•"/>
            </a:pPr>
            <a:r>
              <a:rPr lang="en-US" sz="1600" dirty="0" err="1"/>
              <a:t>Ovalization</a:t>
            </a:r>
            <a:r>
              <a:rPr lang="en-US" sz="1600" dirty="0"/>
              <a:t> of the fuel rod was observed for 2slot design.</a:t>
            </a:r>
          </a:p>
          <a:p>
            <a:pPr marL="285750" indent="-285750">
              <a:buFont typeface="Arial" panose="020B0604020202020204" pitchFamily="34" charset="0"/>
              <a:buChar char="•"/>
            </a:pPr>
            <a:r>
              <a:rPr lang="en-US" sz="1600" dirty="0"/>
              <a:t>So, there is a concern associated with slotted fuel designs include distortion of the fuel pin because of the non-uniform pressure exerted by the fuel onto the cladding and the potential for increased axial growth when compared to an annular design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pic>
        <p:nvPicPr>
          <p:cNvPr id="5" name="Picture 4" descr="A picture containing text, indoor, music, loudspeaker&#10;&#10;Description automatically generated">
            <a:extLst>
              <a:ext uri="{FF2B5EF4-FFF2-40B4-BE49-F238E27FC236}">
                <a16:creationId xmlns:a16="http://schemas.microsoft.com/office/drawing/2014/main" id="{66F73B67-BA86-0044-A910-43C02BD5318D}"/>
              </a:ext>
            </a:extLst>
          </p:cNvPr>
          <p:cNvPicPr>
            <a:picLocks noChangeAspect="1"/>
          </p:cNvPicPr>
          <p:nvPr/>
        </p:nvPicPr>
        <p:blipFill>
          <a:blip r:embed="rId3"/>
          <a:stretch>
            <a:fillRect/>
          </a:stretch>
        </p:blipFill>
        <p:spPr>
          <a:xfrm>
            <a:off x="6818809" y="1277977"/>
            <a:ext cx="1628504" cy="3525791"/>
          </a:xfrm>
          <a:prstGeom prst="rect">
            <a:avLst/>
          </a:prstGeom>
        </p:spPr>
      </p:pic>
      <p:sp>
        <p:nvSpPr>
          <p:cNvPr id="6" name="Date Placeholder 5">
            <a:extLst>
              <a:ext uri="{FF2B5EF4-FFF2-40B4-BE49-F238E27FC236}">
                <a16:creationId xmlns:a16="http://schemas.microsoft.com/office/drawing/2014/main" id="{F9582138-479B-3045-AECC-F5378BB45034}"/>
              </a:ext>
            </a:extLst>
          </p:cNvPr>
          <p:cNvSpPr>
            <a:spLocks noGrp="1"/>
          </p:cNvSpPr>
          <p:nvPr>
            <p:ph type="dt" sz="half" idx="10"/>
          </p:nvPr>
        </p:nvSpPr>
        <p:spPr/>
        <p:txBody>
          <a:bodyPr/>
          <a:lstStyle/>
          <a:p>
            <a:pPr>
              <a:defRPr/>
            </a:pPr>
            <a:fld id="{A9586329-77F1-EC44-800C-C158B61EED8A}" type="datetime1">
              <a:rPr lang="en-US" smtClean="0"/>
              <a:t>10/14/21</a:t>
            </a:fld>
            <a:endParaRPr lang="en-US"/>
          </a:p>
        </p:txBody>
      </p:sp>
      <p:sp>
        <p:nvSpPr>
          <p:cNvPr id="8" name="Slide Number Placeholder 7">
            <a:extLst>
              <a:ext uri="{FF2B5EF4-FFF2-40B4-BE49-F238E27FC236}">
                <a16:creationId xmlns:a16="http://schemas.microsoft.com/office/drawing/2014/main" id="{39A96CDE-36D6-314D-9EC5-BFCD82B08142}"/>
              </a:ext>
            </a:extLst>
          </p:cNvPr>
          <p:cNvSpPr>
            <a:spLocks noGrp="1"/>
          </p:cNvSpPr>
          <p:nvPr>
            <p:ph type="sldNum" sz="quarter" idx="12"/>
          </p:nvPr>
        </p:nvSpPr>
        <p:spPr/>
        <p:txBody>
          <a:bodyPr/>
          <a:lstStyle/>
          <a:p>
            <a:pPr>
              <a:defRPr/>
            </a:pPr>
            <a:fld id="{3FF2C605-4958-CF43-AA48-80339EFDB0AF}" type="slidenum">
              <a:rPr lang="en-US" smtClean="0"/>
              <a:pPr>
                <a:defRPr/>
              </a:pPr>
              <a:t>7</a:t>
            </a:fld>
            <a:endParaRPr lang="en-US"/>
          </a:p>
        </p:txBody>
      </p:sp>
    </p:spTree>
    <p:extLst>
      <p:ext uri="{BB962C8B-B14F-4D97-AF65-F5344CB8AC3E}">
        <p14:creationId xmlns:p14="http://schemas.microsoft.com/office/powerpoint/2010/main" val="34644320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51AA0E-0D62-844F-922D-843A1A53F42F}"/>
              </a:ext>
            </a:extLst>
          </p:cNvPr>
          <p:cNvSpPr>
            <a:spLocks noGrp="1"/>
          </p:cNvSpPr>
          <p:nvPr>
            <p:ph type="title"/>
          </p:nvPr>
        </p:nvSpPr>
        <p:spPr>
          <a:xfrm>
            <a:off x="-718456" y="657772"/>
            <a:ext cx="6370320" cy="361235"/>
          </a:xfrm>
        </p:spPr>
        <p:txBody>
          <a:bodyPr/>
          <a:lstStyle/>
          <a:p>
            <a:r>
              <a:rPr lang="en-US" sz="2000" dirty="0">
                <a:solidFill>
                  <a:srgbClr val="C00000"/>
                </a:solidFill>
              </a:rPr>
              <a:t>SLOTTED METALLIC FUEL DESIGN</a:t>
            </a:r>
            <a:endParaRPr lang="en-US" sz="2000" dirty="0"/>
          </a:p>
        </p:txBody>
      </p:sp>
      <p:pic>
        <p:nvPicPr>
          <p:cNvPr id="6" name="Content Placeholder 5" descr="A picture containing text, wheel, transport, gear&#10;&#10;Description automatically generated">
            <a:extLst>
              <a:ext uri="{FF2B5EF4-FFF2-40B4-BE49-F238E27FC236}">
                <a16:creationId xmlns:a16="http://schemas.microsoft.com/office/drawing/2014/main" id="{6CE9D3EE-C67F-C34F-B50E-D9019F5BAFD2}"/>
              </a:ext>
            </a:extLst>
          </p:cNvPr>
          <p:cNvPicPr>
            <a:picLocks noGrp="1" noChangeAspect="1"/>
          </p:cNvPicPr>
          <p:nvPr>
            <p:ph idx="1"/>
          </p:nvPr>
        </p:nvPicPr>
        <p:blipFill>
          <a:blip r:embed="rId2"/>
          <a:stretch>
            <a:fillRect/>
          </a:stretch>
        </p:blipFill>
        <p:spPr>
          <a:xfrm>
            <a:off x="4666870" y="1019007"/>
            <a:ext cx="3770479" cy="1866261"/>
          </a:xfrm>
        </p:spPr>
      </p:pic>
      <p:sp>
        <p:nvSpPr>
          <p:cNvPr id="4" name="TextBox 3">
            <a:extLst>
              <a:ext uri="{FF2B5EF4-FFF2-40B4-BE49-F238E27FC236}">
                <a16:creationId xmlns:a16="http://schemas.microsoft.com/office/drawing/2014/main" id="{95173C61-32EC-9F4B-81BD-4F5DCC396B19}"/>
              </a:ext>
            </a:extLst>
          </p:cNvPr>
          <p:cNvSpPr txBox="1"/>
          <p:nvPr/>
        </p:nvSpPr>
        <p:spPr>
          <a:xfrm>
            <a:off x="302621" y="1642159"/>
            <a:ext cx="4066903" cy="1569660"/>
          </a:xfrm>
          <a:prstGeom prst="rect">
            <a:avLst/>
          </a:prstGeom>
          <a:noFill/>
        </p:spPr>
        <p:txBody>
          <a:bodyPr wrap="square" rtlCol="0">
            <a:spAutoFit/>
          </a:bodyPr>
          <a:lstStyle/>
          <a:p>
            <a:pPr marL="285750" indent="-285750">
              <a:buFont typeface="Arial" panose="020B0604020202020204" pitchFamily="34" charset="0"/>
              <a:buChar char="•"/>
            </a:pPr>
            <a:r>
              <a:rPr lang="en-US" sz="1600" dirty="0"/>
              <a:t>From a fuel performance perspective, more symmetric slot arrangements and deeper but narrower slots are likely to be preferred to both minimize cladding distortion and to limit fuel axial growth.</a:t>
            </a:r>
          </a:p>
          <a:p>
            <a:endParaRPr lang="en-US" sz="1600" dirty="0"/>
          </a:p>
        </p:txBody>
      </p:sp>
      <p:sp>
        <p:nvSpPr>
          <p:cNvPr id="9" name="TextBox 8">
            <a:extLst>
              <a:ext uri="{FF2B5EF4-FFF2-40B4-BE49-F238E27FC236}">
                <a16:creationId xmlns:a16="http://schemas.microsoft.com/office/drawing/2014/main" id="{CBF6B35D-3F24-5F4A-803F-4F71E5064B53}"/>
              </a:ext>
            </a:extLst>
          </p:cNvPr>
          <p:cNvSpPr txBox="1"/>
          <p:nvPr/>
        </p:nvSpPr>
        <p:spPr>
          <a:xfrm>
            <a:off x="302622" y="2885268"/>
            <a:ext cx="8432073" cy="1815882"/>
          </a:xfrm>
          <a:prstGeom prst="rect">
            <a:avLst/>
          </a:prstGeom>
          <a:noFill/>
        </p:spPr>
        <p:txBody>
          <a:bodyPr wrap="square">
            <a:spAutoFit/>
          </a:bodyPr>
          <a:lstStyle/>
          <a:p>
            <a:pPr marL="285750" indent="-285750">
              <a:buFont typeface="Arial" panose="020B0604020202020204" pitchFamily="34" charset="0"/>
              <a:buChar char="•"/>
            </a:pPr>
            <a:r>
              <a:rPr lang="en-US" sz="1600" dirty="0"/>
              <a:t>In addition to this, the fabrication of annular fuel in a hot cell is judged to be difficult, while slotted fuel designs can likely be manufactured by casting.</a:t>
            </a:r>
          </a:p>
          <a:p>
            <a:pPr marL="285750" indent="-285750">
              <a:buFont typeface="Arial" panose="020B0604020202020204" pitchFamily="34" charset="0"/>
              <a:buChar char="•"/>
            </a:pPr>
            <a:r>
              <a:rPr lang="en-US" sz="1600" dirty="0"/>
              <a:t>These designs are expected to use fuels with a high heavy metal density such as pure uranium or uranium-plutonium alloys to compensate for low smear density 60 percent smear density</a:t>
            </a:r>
          </a:p>
          <a:p>
            <a:pPr marL="285750" indent="-285750">
              <a:buFont typeface="Arial" panose="020B0604020202020204" pitchFamily="34" charset="0"/>
              <a:buChar char="•"/>
            </a:pPr>
            <a:r>
              <a:rPr lang="en-US" sz="1600" dirty="0"/>
              <a:t>As alloying element, alloys that increase the fuel solidus temperature would allow for larger diameter pins.</a:t>
            </a:r>
          </a:p>
          <a:p>
            <a:pPr marL="285750" indent="-285750">
              <a:buFont typeface="Arial" panose="020B0604020202020204" pitchFamily="34" charset="0"/>
              <a:buChar char="•"/>
            </a:pPr>
            <a:r>
              <a:rPr lang="en-US" sz="1600" dirty="0"/>
              <a:t>No results has been published yet.</a:t>
            </a:r>
          </a:p>
        </p:txBody>
      </p:sp>
      <p:sp>
        <p:nvSpPr>
          <p:cNvPr id="10" name="Date Placeholder 9">
            <a:extLst>
              <a:ext uri="{FF2B5EF4-FFF2-40B4-BE49-F238E27FC236}">
                <a16:creationId xmlns:a16="http://schemas.microsoft.com/office/drawing/2014/main" id="{B2FBEE46-7734-D047-BF4A-0DA0156D106C}"/>
              </a:ext>
            </a:extLst>
          </p:cNvPr>
          <p:cNvSpPr>
            <a:spLocks noGrp="1"/>
          </p:cNvSpPr>
          <p:nvPr>
            <p:ph type="dt" sz="half" idx="10"/>
          </p:nvPr>
        </p:nvSpPr>
        <p:spPr/>
        <p:txBody>
          <a:bodyPr/>
          <a:lstStyle/>
          <a:p>
            <a:pPr>
              <a:defRPr/>
            </a:pPr>
            <a:fld id="{58F8C714-9E8D-7D4A-8783-6AF3A18577AE}" type="datetime1">
              <a:rPr lang="en-US" smtClean="0"/>
              <a:t>10/14/21</a:t>
            </a:fld>
            <a:endParaRPr lang="en-US"/>
          </a:p>
        </p:txBody>
      </p:sp>
      <p:sp>
        <p:nvSpPr>
          <p:cNvPr id="11" name="Slide Number Placeholder 10">
            <a:extLst>
              <a:ext uri="{FF2B5EF4-FFF2-40B4-BE49-F238E27FC236}">
                <a16:creationId xmlns:a16="http://schemas.microsoft.com/office/drawing/2014/main" id="{7533C858-B60D-C248-90D9-4DD6484720F6}"/>
              </a:ext>
            </a:extLst>
          </p:cNvPr>
          <p:cNvSpPr>
            <a:spLocks noGrp="1"/>
          </p:cNvSpPr>
          <p:nvPr>
            <p:ph type="sldNum" sz="quarter" idx="12"/>
          </p:nvPr>
        </p:nvSpPr>
        <p:spPr/>
        <p:txBody>
          <a:bodyPr/>
          <a:lstStyle/>
          <a:p>
            <a:pPr>
              <a:defRPr/>
            </a:pPr>
            <a:fld id="{3FF2C605-4958-CF43-AA48-80339EFDB0AF}" type="slidenum">
              <a:rPr lang="en-US" smtClean="0"/>
              <a:pPr>
                <a:defRPr/>
              </a:pPr>
              <a:t>8</a:t>
            </a:fld>
            <a:endParaRPr lang="en-US"/>
          </a:p>
        </p:txBody>
      </p:sp>
    </p:spTree>
    <p:extLst>
      <p:ext uri="{BB962C8B-B14F-4D97-AF65-F5344CB8AC3E}">
        <p14:creationId xmlns:p14="http://schemas.microsoft.com/office/powerpoint/2010/main" val="4139644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6FC6E-54EF-E643-8419-7C166410707C}"/>
              </a:ext>
            </a:extLst>
          </p:cNvPr>
          <p:cNvSpPr>
            <a:spLocks noGrp="1"/>
          </p:cNvSpPr>
          <p:nvPr>
            <p:ph type="title"/>
          </p:nvPr>
        </p:nvSpPr>
        <p:spPr>
          <a:xfrm>
            <a:off x="0" y="418367"/>
            <a:ext cx="9144000" cy="339279"/>
          </a:xfrm>
        </p:spPr>
        <p:txBody>
          <a:bodyPr/>
          <a:lstStyle/>
          <a:p>
            <a:br>
              <a:rPr lang="en-US" sz="2400" dirty="0">
                <a:solidFill>
                  <a:srgbClr val="C00000"/>
                </a:solidFill>
              </a:rPr>
            </a:br>
            <a:br>
              <a:rPr lang="en-US" sz="2400" dirty="0">
                <a:solidFill>
                  <a:srgbClr val="C00000"/>
                </a:solidFill>
              </a:rPr>
            </a:br>
            <a:r>
              <a:rPr lang="en-US" sz="2400" dirty="0">
                <a:solidFill>
                  <a:srgbClr val="C00000"/>
                </a:solidFill>
              </a:rPr>
              <a:t> </a:t>
            </a:r>
            <a:r>
              <a:rPr lang="en-US" sz="2000" dirty="0">
                <a:solidFill>
                  <a:srgbClr val="C00000"/>
                </a:solidFill>
              </a:rPr>
              <a:t>LIGHTBRIDGE CORPORATION’S ADVANCED METALLIC FUEL </a:t>
            </a:r>
            <a:br>
              <a:rPr lang="en-US" sz="2400" dirty="0">
                <a:solidFill>
                  <a:srgbClr val="C00000"/>
                </a:solidFill>
              </a:rPr>
            </a:br>
            <a:endParaRPr lang="en-US" sz="2400" dirty="0">
              <a:solidFill>
                <a:srgbClr val="C00000"/>
              </a:solidFill>
            </a:endParaRPr>
          </a:p>
        </p:txBody>
      </p:sp>
      <p:pic>
        <p:nvPicPr>
          <p:cNvPr id="5" name="Content Placeholder 4" descr="A picture containing text&#10;&#10;Description automatically generated">
            <a:extLst>
              <a:ext uri="{FF2B5EF4-FFF2-40B4-BE49-F238E27FC236}">
                <a16:creationId xmlns:a16="http://schemas.microsoft.com/office/drawing/2014/main" id="{ADB046CA-6846-6848-ADC8-195B9BAE71D7}"/>
              </a:ext>
            </a:extLst>
          </p:cNvPr>
          <p:cNvPicPr>
            <a:picLocks noGrp="1" noChangeAspect="1"/>
          </p:cNvPicPr>
          <p:nvPr>
            <p:ph idx="1"/>
          </p:nvPr>
        </p:nvPicPr>
        <p:blipFill>
          <a:blip r:embed="rId2"/>
          <a:stretch>
            <a:fillRect/>
          </a:stretch>
        </p:blipFill>
        <p:spPr>
          <a:xfrm>
            <a:off x="6224232" y="1313794"/>
            <a:ext cx="2562617" cy="1503268"/>
          </a:xfrm>
        </p:spPr>
      </p:pic>
      <p:pic>
        <p:nvPicPr>
          <p:cNvPr id="7" name="Picture 6" descr="A group of black and white dice&#10;&#10;Description automatically generated with medium confidence">
            <a:extLst>
              <a:ext uri="{FF2B5EF4-FFF2-40B4-BE49-F238E27FC236}">
                <a16:creationId xmlns:a16="http://schemas.microsoft.com/office/drawing/2014/main" id="{B0ED6712-2E8B-A745-94B3-48F62E917E26}"/>
              </a:ext>
            </a:extLst>
          </p:cNvPr>
          <p:cNvPicPr>
            <a:picLocks noChangeAspect="1"/>
          </p:cNvPicPr>
          <p:nvPr/>
        </p:nvPicPr>
        <p:blipFill>
          <a:blip r:embed="rId3"/>
          <a:stretch>
            <a:fillRect/>
          </a:stretch>
        </p:blipFill>
        <p:spPr>
          <a:xfrm>
            <a:off x="6365921" y="3075712"/>
            <a:ext cx="2562617" cy="1895970"/>
          </a:xfrm>
          <a:prstGeom prst="rect">
            <a:avLst/>
          </a:prstGeom>
        </p:spPr>
      </p:pic>
      <p:sp>
        <p:nvSpPr>
          <p:cNvPr id="15" name="Oval 14">
            <a:extLst>
              <a:ext uri="{FF2B5EF4-FFF2-40B4-BE49-F238E27FC236}">
                <a16:creationId xmlns:a16="http://schemas.microsoft.com/office/drawing/2014/main" id="{9C577E08-0B88-194D-8445-A5DB785C8BE5}"/>
              </a:ext>
            </a:extLst>
          </p:cNvPr>
          <p:cNvSpPr/>
          <p:nvPr/>
        </p:nvSpPr>
        <p:spPr>
          <a:xfrm>
            <a:off x="8192542" y="2237325"/>
            <a:ext cx="130628" cy="200297"/>
          </a:xfrm>
          <a:prstGeom prst="ellipse">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20B0D5EA-9864-4442-83C6-3FB19CA6C663}"/>
              </a:ext>
            </a:extLst>
          </p:cNvPr>
          <p:cNvSpPr txBox="1"/>
          <p:nvPr/>
        </p:nvSpPr>
        <p:spPr>
          <a:xfrm>
            <a:off x="113295" y="1153203"/>
            <a:ext cx="6190671" cy="4770537"/>
          </a:xfrm>
          <a:prstGeom prst="rect">
            <a:avLst/>
          </a:prstGeom>
          <a:noFill/>
        </p:spPr>
        <p:txBody>
          <a:bodyPr wrap="square" rtlCol="0">
            <a:spAutoFit/>
          </a:bodyPr>
          <a:lstStyle/>
          <a:p>
            <a:pPr marL="285750" indent="-285750">
              <a:buFont typeface="Arial" panose="020B0604020202020204" pitchFamily="34" charset="0"/>
              <a:buChar char="•"/>
            </a:pPr>
            <a:r>
              <a:rPr lang="en-US" sz="1600" dirty="0"/>
              <a:t>Multilobed, helical geometry, monolithic fabrication</a:t>
            </a:r>
          </a:p>
          <a:p>
            <a:pPr marL="285750" indent="-285750">
              <a:buFont typeface="Arial" panose="020B0604020202020204" pitchFamily="34" charset="0"/>
              <a:buChar char="•"/>
            </a:pPr>
            <a:r>
              <a:rPr lang="en-US" sz="1600" dirty="0"/>
              <a:t>The fuel core is a Zr-U alloy with Zr content near 50 </a:t>
            </a:r>
            <a:r>
              <a:rPr lang="en-US" sz="1600" dirty="0" err="1"/>
              <a:t>wt</a:t>
            </a:r>
            <a:r>
              <a:rPr lang="en-US" sz="1600" dirty="0"/>
              <a:t>%. The fuel cladding and central displacer are made from a Zr-1Nb alloy with high corrosion resistance in LWR environments. Central displacer lowers the centerline fuel temperature and increases the thermal conductivity in the center.</a:t>
            </a:r>
          </a:p>
          <a:p>
            <a:pPr marL="285750" indent="-285750">
              <a:buFont typeface="Arial" panose="020B0604020202020204" pitchFamily="34" charset="0"/>
              <a:buChar char="•"/>
            </a:pPr>
            <a:r>
              <a:rPr lang="en-US" sz="1600" dirty="0"/>
              <a:t>Helical twist increases surface area for heat transfer by ~40%  as well as turns the entire fuel column into a mixing vane and reduces the likelihood of hot spots developing in the fuel.</a:t>
            </a:r>
          </a:p>
          <a:p>
            <a:pPr marL="285750" indent="-285750">
              <a:buFont typeface="Arial" panose="020B0604020202020204" pitchFamily="34" charset="0"/>
              <a:buChar char="•"/>
            </a:pPr>
            <a:r>
              <a:rPr lang="en-US" sz="1600" dirty="0"/>
              <a:t>Fuel rod contacts adjacent rods at multiple planes along the assembly length, eliminating the need for spacer grids as the rods are self-spacing.</a:t>
            </a:r>
          </a:p>
          <a:p>
            <a:pPr marL="285750" indent="-285750">
              <a:buFont typeface="Arial" panose="020B0604020202020204" pitchFamily="34" charset="0"/>
              <a:buChar char="•"/>
            </a:pPr>
            <a:r>
              <a:rPr lang="en-US" sz="1600" dirty="0"/>
              <a:t>The cladding is thicker at the outer edge of the lobes to provide additional protection against fuel damage due to cladding fretting wear at the contact points.</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endParaRPr lang="en-US" sz="1600" dirty="0"/>
          </a:p>
          <a:p>
            <a:endParaRPr lang="en-US" sz="1600" dirty="0"/>
          </a:p>
        </p:txBody>
      </p:sp>
      <p:sp>
        <p:nvSpPr>
          <p:cNvPr id="20" name="Date Placeholder 19">
            <a:extLst>
              <a:ext uri="{FF2B5EF4-FFF2-40B4-BE49-F238E27FC236}">
                <a16:creationId xmlns:a16="http://schemas.microsoft.com/office/drawing/2014/main" id="{4B4BD240-80A6-FF4D-940F-3367F32BFE9E}"/>
              </a:ext>
            </a:extLst>
          </p:cNvPr>
          <p:cNvSpPr>
            <a:spLocks noGrp="1"/>
          </p:cNvSpPr>
          <p:nvPr>
            <p:ph type="dt" sz="half" idx="10"/>
          </p:nvPr>
        </p:nvSpPr>
        <p:spPr/>
        <p:txBody>
          <a:bodyPr/>
          <a:lstStyle/>
          <a:p>
            <a:pPr>
              <a:defRPr/>
            </a:pPr>
            <a:fld id="{118A8440-503B-0741-9983-DC7843051181}" type="datetime1">
              <a:rPr lang="en-US" smtClean="0"/>
              <a:t>10/14/21</a:t>
            </a:fld>
            <a:endParaRPr lang="en-US"/>
          </a:p>
        </p:txBody>
      </p:sp>
      <p:sp>
        <p:nvSpPr>
          <p:cNvPr id="21" name="Slide Number Placeholder 20">
            <a:extLst>
              <a:ext uri="{FF2B5EF4-FFF2-40B4-BE49-F238E27FC236}">
                <a16:creationId xmlns:a16="http://schemas.microsoft.com/office/drawing/2014/main" id="{66B565B5-CA31-884F-8E19-A8B5F1465B24}"/>
              </a:ext>
            </a:extLst>
          </p:cNvPr>
          <p:cNvSpPr>
            <a:spLocks noGrp="1"/>
          </p:cNvSpPr>
          <p:nvPr>
            <p:ph type="sldNum" sz="quarter" idx="12"/>
          </p:nvPr>
        </p:nvSpPr>
        <p:spPr/>
        <p:txBody>
          <a:bodyPr/>
          <a:lstStyle/>
          <a:p>
            <a:pPr>
              <a:defRPr/>
            </a:pPr>
            <a:fld id="{3FF2C605-4958-CF43-AA48-80339EFDB0AF}" type="slidenum">
              <a:rPr lang="en-US" smtClean="0"/>
              <a:pPr>
                <a:defRPr/>
              </a:pPr>
              <a:t>9</a:t>
            </a:fld>
            <a:endParaRPr lang="en-US"/>
          </a:p>
        </p:txBody>
      </p:sp>
    </p:spTree>
    <p:extLst>
      <p:ext uri="{BB962C8B-B14F-4D97-AF65-F5344CB8AC3E}">
        <p14:creationId xmlns:p14="http://schemas.microsoft.com/office/powerpoint/2010/main" val="4063289984"/>
      </p:ext>
    </p:extLst>
  </p:cSld>
  <p:clrMapOvr>
    <a:masterClrMapping/>
  </p:clrMapOvr>
</p:sld>
</file>

<file path=ppt/theme/theme1.xml><?xml version="1.0" encoding="utf-8"?>
<a:theme xmlns:a="http://schemas.openxmlformats.org/drawingml/2006/main" name="NCStateU-horizontal-left-logo">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NCStateU-horizontal-left-logo</Template>
  <TotalTime>980</TotalTime>
  <Words>1273</Words>
  <Application>Microsoft Macintosh PowerPoint</Application>
  <PresentationFormat>On-screen Show (16:9)</PresentationFormat>
  <Paragraphs>99</Paragraphs>
  <Slides>13</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13</vt:i4>
      </vt:variant>
    </vt:vector>
  </HeadingPairs>
  <TitlesOfParts>
    <vt:vector size="16" baseType="lpstr">
      <vt:lpstr>Arial</vt:lpstr>
      <vt:lpstr>Calibri</vt:lpstr>
      <vt:lpstr>NCStateU-horizontal-left-logo</vt:lpstr>
      <vt:lpstr>Advanced geometries in metallic fuel</vt:lpstr>
      <vt:lpstr>OUTLINE</vt:lpstr>
      <vt:lpstr>PowerPoint Presentation</vt:lpstr>
      <vt:lpstr>Figure : typical metallic fuel rod geometry utilized in EBR II</vt:lpstr>
      <vt:lpstr>ANNULAR METALLIC FUEL DESIGN</vt:lpstr>
      <vt:lpstr>ANNULAR METALLIC FUEL DESIGN</vt:lpstr>
      <vt:lpstr>SLOTTED METALLIC FUEL DESIGN</vt:lpstr>
      <vt:lpstr>SLOTTED METALLIC FUEL DESIGN</vt:lpstr>
      <vt:lpstr>   LIGHTBRIDGE CORPORATION’S ADVANCED METALLIC FUEL  </vt:lpstr>
      <vt:lpstr>   LIGHTBRIDGE CORPORATION’S ADVANCED METALLIC FUEL  </vt:lpstr>
      <vt:lpstr>LIGHTBRIDGE CORPORATION’S ADVANCED METALLIC FUEL </vt:lpstr>
      <vt:lpstr>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Advanced geometries in metallic fuel</dc:title>
  <dc:creator>Khadija Mahbuba</dc:creator>
  <cp:lastModifiedBy>Khadija Mahbuba</cp:lastModifiedBy>
  <cp:revision>10</cp:revision>
  <dcterms:created xsi:type="dcterms:W3CDTF">2021-10-13T23:49:59Z</dcterms:created>
  <dcterms:modified xsi:type="dcterms:W3CDTF">2021-10-14T16:13:23Z</dcterms:modified>
</cp:coreProperties>
</file>